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6576000" cy="42062400"/>
  <p:notesSz cx="6858000" cy="9144000"/>
  <p:defaultTextStyle>
    <a:defPPr>
      <a:defRPr lang="en-US"/>
    </a:defPPr>
    <a:lvl1pPr marL="0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1pPr>
    <a:lvl2pPr marL="1887322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2pPr>
    <a:lvl3pPr marL="3774643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3pPr>
    <a:lvl4pPr marL="5661965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4pPr>
    <a:lvl5pPr marL="7549286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5pPr>
    <a:lvl6pPr marL="9436608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6pPr>
    <a:lvl7pPr marL="11323930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7pPr>
    <a:lvl8pPr marL="13211251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8pPr>
    <a:lvl9pPr marL="15098573" algn="l" defTabSz="3774643" rtl="0" eaLnBrk="1" latinLnBrk="0" hangingPunct="1">
      <a:defRPr sz="743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248">
          <p15:clr>
            <a:srgbClr val="A4A3A4"/>
          </p15:clr>
        </p15:guide>
        <p15:guide id="2" pos="115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4"/>
    <p:restoredTop sz="95124"/>
  </p:normalViewPr>
  <p:slideViewPr>
    <p:cSldViewPr snapToGrid="0" snapToObjects="1">
      <p:cViewPr>
        <p:scale>
          <a:sx n="25" d="100"/>
          <a:sy n="25" d="100"/>
        </p:scale>
        <p:origin x="2336" y="184"/>
      </p:cViewPr>
      <p:guideLst>
        <p:guide orient="horz" pos="13248"/>
        <p:guide pos="115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6883826"/>
            <a:ext cx="31089600" cy="14643947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22092500"/>
            <a:ext cx="27432000" cy="10155340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2239433"/>
            <a:ext cx="7886700" cy="356459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2239433"/>
            <a:ext cx="23202900" cy="356459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420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10486402"/>
            <a:ext cx="31546800" cy="17496787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28148716"/>
            <a:ext cx="31546800" cy="9201147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11197167"/>
            <a:ext cx="15544800" cy="266882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11197167"/>
            <a:ext cx="15544800" cy="266882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239442"/>
            <a:ext cx="31546800" cy="813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10311133"/>
            <a:ext cx="15473360" cy="5053327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5364460"/>
            <a:ext cx="15473360" cy="225988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10311133"/>
            <a:ext cx="15549564" cy="5053327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5364460"/>
            <a:ext cx="15549564" cy="225988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804160"/>
            <a:ext cx="11796712" cy="981456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6056216"/>
            <a:ext cx="18516600" cy="29891567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12618720"/>
            <a:ext cx="11796712" cy="23377740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804160"/>
            <a:ext cx="11796712" cy="981456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6056216"/>
            <a:ext cx="18516600" cy="29891567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12618720"/>
            <a:ext cx="11796712" cy="23377740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64C1-B353-8145-9E0D-8C1E1A5522AC}" type="datetimeFigureOut">
              <a:rPr lang="en-US" smtClean="0"/>
              <a:t>7/21/17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2239442"/>
            <a:ext cx="31546800" cy="813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11197167"/>
            <a:ext cx="31546800" cy="26688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38985623"/>
            <a:ext cx="8229600" cy="22394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064C1-B353-8145-9E0D-8C1E1A5522AC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38985623"/>
            <a:ext cx="12344400" cy="22394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38985623"/>
            <a:ext cx="8229600" cy="22394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8CD70-5C8C-C840-A212-0CD80A20E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emf"/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2" y="7270614"/>
            <a:ext cx="16489266" cy="19863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8" y="31452460"/>
            <a:ext cx="34233346" cy="19778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2" y="25593223"/>
            <a:ext cx="16489266" cy="198633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4610620" y="36708024"/>
            <a:ext cx="6862932" cy="826723"/>
          </a:xfrm>
          <a:prstGeom prst="rect">
            <a:avLst/>
          </a:prstGeom>
        </p:spPr>
      </p:pic>
      <p:pic>
        <p:nvPicPr>
          <p:cNvPr id="29" name="Shape 86"/>
          <p:cNvPicPr preferRelativeResize="0"/>
          <p:nvPr/>
        </p:nvPicPr>
        <p:blipFill rotWithShape="1">
          <a:blip r:embed="rId4">
            <a:alphaModFix/>
          </a:blip>
          <a:srcRect t="4789"/>
          <a:stretch/>
        </p:blipFill>
        <p:spPr>
          <a:xfrm>
            <a:off x="26784121" y="14748145"/>
            <a:ext cx="7384200" cy="3947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91"/>
          <p:cNvSpPr txBox="1"/>
          <p:nvPr/>
        </p:nvSpPr>
        <p:spPr>
          <a:xfrm>
            <a:off x="1849241" y="7218021"/>
            <a:ext cx="12362687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F22"/>
              </a:buClr>
              <a:buSzPct val="25000"/>
              <a:buFont typeface="Raleway"/>
              <a:buNone/>
            </a:pPr>
            <a:r>
              <a:rPr lang="en-US" sz="4800" b="0" i="0" u="none" strike="noStrike" cap="none" dirty="0">
                <a:solidFill>
                  <a:srgbClr val="141F22"/>
                </a:solidFill>
                <a:latin typeface="Raleway"/>
                <a:ea typeface="Raleway"/>
                <a:cs typeface="Raleway"/>
                <a:sym typeface="Raleway"/>
              </a:rPr>
              <a:t>Project Description</a:t>
            </a:r>
          </a:p>
        </p:txBody>
      </p:sp>
      <p:sp>
        <p:nvSpPr>
          <p:cNvPr id="32" name="Shape 92"/>
          <p:cNvSpPr txBox="1"/>
          <p:nvPr/>
        </p:nvSpPr>
        <p:spPr>
          <a:xfrm>
            <a:off x="1922400" y="8291807"/>
            <a:ext cx="14426400" cy="4386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Fairfax Health and Human Services (HHS) is interested in developing long-term population and economic forecasting capabilities, in the context of specific topics (e.g., mental health services/accessibility)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Research Questions</a:t>
            </a:r>
          </a:p>
          <a:p>
            <a:pPr marL="1371600" marR="0" lvl="0" indent="-457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AutoNum type="arabicPeriod"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Are mental health services accessible to address depression</a:t>
            </a:r>
            <a:r>
              <a:rPr lang="en-US" sz="3600" dirty="0">
                <a:latin typeface="Trebuchet MS"/>
                <a:ea typeface="Trebuchet MS"/>
                <a:cs typeface="Trebuchet MS"/>
                <a:sym typeface="Trebuchet MS"/>
              </a:rPr>
              <a:t> and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anxiety</a:t>
            </a:r>
            <a:r>
              <a:rPr lang="en-US" sz="36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for Fairfax County youth?</a:t>
            </a:r>
          </a:p>
          <a:p>
            <a:pPr marL="1371600" marR="0" lvl="0" indent="-457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AutoNum type="arabicPeriod"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Are mental health services available? </a:t>
            </a:r>
          </a:p>
        </p:txBody>
      </p:sp>
      <p:sp>
        <p:nvSpPr>
          <p:cNvPr id="33" name="Shape 93"/>
          <p:cNvSpPr txBox="1"/>
          <p:nvPr/>
        </p:nvSpPr>
        <p:spPr>
          <a:xfrm>
            <a:off x="2008883" y="17273184"/>
            <a:ext cx="12362700" cy="8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F22"/>
              </a:buClr>
              <a:buSzPct val="25000"/>
              <a:buFont typeface="Raleway"/>
              <a:buNone/>
            </a:pPr>
            <a:r>
              <a:rPr lang="en-US" sz="4800" b="0" i="0" u="none" strike="noStrike" cap="none">
                <a:solidFill>
                  <a:srgbClr val="141F22"/>
                </a:solidFill>
                <a:latin typeface="Raleway"/>
                <a:ea typeface="Raleway"/>
                <a:cs typeface="Raleway"/>
                <a:sym typeface="Raleway"/>
              </a:rPr>
              <a:t>Literature Review </a:t>
            </a:r>
          </a:p>
        </p:txBody>
      </p:sp>
      <p:sp>
        <p:nvSpPr>
          <p:cNvPr id="34" name="Shape 94"/>
          <p:cNvSpPr txBox="1"/>
          <p:nvPr/>
        </p:nvSpPr>
        <p:spPr>
          <a:xfrm>
            <a:off x="1881700" y="18281104"/>
            <a:ext cx="16598499" cy="7439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What is Mental Health Disorder?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mental health disorder is: behavioral/psychological</a:t>
            </a:r>
            <a:r>
              <a:rPr lang="en-US" sz="3600">
                <a:latin typeface="Trebuchet MS"/>
                <a:ea typeface="Trebuchet MS"/>
                <a:cs typeface="Trebuchet MS"/>
                <a:sym typeface="Trebuchet MS"/>
              </a:rPr>
              <a:t>;</a:t>
            </a:r>
            <a:r>
              <a:rPr lang="en-US" sz="3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of clinical significance, accompanied by a concomitant distress and/or a raised risk of death</a:t>
            </a:r>
            <a:r>
              <a:rPr lang="en-US" sz="3600">
                <a:latin typeface="Trebuchet MS"/>
                <a:ea typeface="Trebuchet MS"/>
                <a:cs typeface="Trebuchet MS"/>
                <a:sym typeface="Trebuchet MS"/>
              </a:rPr>
              <a:t>;</a:t>
            </a:r>
            <a:r>
              <a:rPr lang="en-US" sz="3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or an important loss of freedom</a:t>
            </a:r>
            <a:r>
              <a:rPr lang="en-US" sz="3600">
                <a:latin typeface="Trebuchet MS"/>
                <a:ea typeface="Trebuchet MS"/>
                <a:cs typeface="Trebuchet MS"/>
                <a:sym typeface="Trebuchet MS"/>
              </a:rPr>
              <a:t>;</a:t>
            </a:r>
            <a:r>
              <a:rPr lang="en-US" sz="3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involves an unexpected cultural response to any situation</a:t>
            </a:r>
            <a:r>
              <a:rPr lang="en-US" sz="3600" b="0" i="0" u="none" strike="noStrike" cap="none" baseline="30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Service availability barriers</a:t>
            </a:r>
            <a:r>
              <a:rPr lang="en-US" sz="3600" b="1" i="0" u="none" strike="noStrike" cap="none" baseline="30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</a:p>
          <a:p>
            <a:pPr marL="9144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Physical Location (e.g., low visibility for anonymity)</a:t>
            </a:r>
          </a:p>
          <a:p>
            <a:pPr marL="9144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Cultural Barriers (e.g., stigma towards receiving care varies)</a:t>
            </a:r>
          </a:p>
          <a:p>
            <a:pPr marL="9144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Administrative Barriers (e.g., hours conflict with schedule)</a:t>
            </a:r>
          </a:p>
          <a:p>
            <a:pPr marL="4445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Mental health services provided by Fairfax County</a:t>
            </a:r>
            <a:r>
              <a:rPr lang="en-US" sz="3600" b="1" i="0" u="none" strike="noStrike" cap="none" baseline="30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</a:t>
            </a:r>
          </a:p>
          <a:p>
            <a:pPr marL="9144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Wellness/prevention services, community based organizations, intervention programs, Medication support services, etc.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Barriers and services provided are similar to those of San Francisco and LA</a:t>
            </a:r>
            <a:r>
              <a:rPr lang="en-US" sz="3600" b="1" i="0" u="none" strike="noStrike" cap="none" baseline="30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36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" name="Shape 95"/>
          <p:cNvSpPr txBox="1"/>
          <p:nvPr/>
        </p:nvSpPr>
        <p:spPr>
          <a:xfrm>
            <a:off x="1939942" y="12457550"/>
            <a:ext cx="12362700" cy="830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F22"/>
              </a:buClr>
              <a:buSzPct val="25000"/>
              <a:buFont typeface="Raleway"/>
              <a:buNone/>
            </a:pPr>
            <a:r>
              <a:rPr lang="en-US" sz="4800" b="0" i="0" u="none" strike="noStrike" cap="none">
                <a:solidFill>
                  <a:srgbClr val="141F22"/>
                </a:solidFill>
                <a:latin typeface="Raleway"/>
                <a:ea typeface="Raleway"/>
                <a:cs typeface="Raleway"/>
                <a:sym typeface="Raleway"/>
              </a:rPr>
              <a:t>Data Discovery &amp; Selection</a:t>
            </a:r>
          </a:p>
        </p:txBody>
      </p:sp>
      <p:sp>
        <p:nvSpPr>
          <p:cNvPr id="36" name="Shape 96"/>
          <p:cNvSpPr txBox="1"/>
          <p:nvPr/>
        </p:nvSpPr>
        <p:spPr>
          <a:xfrm>
            <a:off x="1816207" y="13446212"/>
            <a:ext cx="13483639" cy="37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★"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American Community Survey (ACS)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★"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Fairfax Community Health Dashboard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★"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Web Scrape of Psychology Today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★"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Fairfax Youth Survey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★"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Substance Abuse and Mental Health Services (SAMHSA) 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★"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Virginia Department of Education (VDOE)</a:t>
            </a:r>
          </a:p>
        </p:txBody>
      </p:sp>
      <p:sp>
        <p:nvSpPr>
          <p:cNvPr id="37" name="Shape 97"/>
          <p:cNvSpPr txBox="1"/>
          <p:nvPr/>
        </p:nvSpPr>
        <p:spPr>
          <a:xfrm>
            <a:off x="19309993" y="7355454"/>
            <a:ext cx="20639100" cy="8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F22"/>
              </a:buClr>
              <a:buSzPct val="25000"/>
              <a:buFont typeface="Raleway"/>
              <a:buNone/>
            </a:pPr>
            <a:r>
              <a:rPr lang="en-US" sz="4800" b="0" i="0" u="none" strike="noStrike" cap="none">
                <a:solidFill>
                  <a:srgbClr val="141F22"/>
                </a:solidFill>
                <a:latin typeface="Raleway"/>
                <a:ea typeface="Raleway"/>
                <a:cs typeface="Raleway"/>
                <a:sym typeface="Raleway"/>
              </a:rPr>
              <a:t>Data Exploration of Fairfax Youth Survey 2014-2015</a:t>
            </a:r>
            <a:r>
              <a:rPr lang="en-US" sz="4800" b="0" i="0" u="none" strike="noStrike" cap="none" baseline="30000">
                <a:solidFill>
                  <a:srgbClr val="141F22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</a:p>
        </p:txBody>
      </p:sp>
      <p:sp>
        <p:nvSpPr>
          <p:cNvPr id="38" name="Shape 98"/>
          <p:cNvSpPr txBox="1"/>
          <p:nvPr/>
        </p:nvSpPr>
        <p:spPr>
          <a:xfrm>
            <a:off x="11448288" y="4790605"/>
            <a:ext cx="21054856" cy="2080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Raleway"/>
              <a:buNone/>
            </a:pPr>
            <a:r>
              <a:rPr lang="en-US" sz="4000" b="0" i="0" u="none" strike="noStrike" cap="none" dirty="0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rPr>
              <a:t>Zarni </a:t>
            </a:r>
            <a:r>
              <a:rPr lang="en-US" sz="4000" b="0" i="0" u="none" strike="noStrike" cap="none" dirty="0" err="1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rPr>
              <a:t>Htet</a:t>
            </a:r>
            <a:r>
              <a:rPr lang="en-US" sz="4000" b="0" i="0" u="none" strike="noStrike" cap="none" dirty="0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rPr>
              <a:t>, Chanida Lerdritsomboon, </a:t>
            </a:r>
            <a:r>
              <a:rPr lang="en-US" sz="4000" b="0" i="0" u="none" strike="noStrike" cap="none" dirty="0" err="1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rPr>
              <a:t>Eirik</a:t>
            </a:r>
            <a:r>
              <a:rPr lang="en-US" sz="4000" b="0" i="0" u="none" strike="noStrike" cap="none" dirty="0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4000" b="0" i="0" u="none" strike="noStrike" cap="none" dirty="0" err="1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rPr>
              <a:t>Ivers</a:t>
            </a:r>
            <a:r>
              <a:rPr lang="en-US" sz="4000" dirty="0" err="1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n-US" sz="4000" b="0" i="0" u="none" strike="noStrike" cap="none" dirty="0" err="1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lang="en-US" sz="4000" b="0" i="0" u="none" strike="noStrike" cap="none" dirty="0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rPr>
              <a:t>, Ben J. Swartz </a:t>
            </a:r>
            <a:endParaRPr lang="en-US" sz="4000" b="0" i="0" u="none" strike="noStrike" cap="none" dirty="0" smtClean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Raleway"/>
              <a:buNone/>
            </a:pPr>
            <a:r>
              <a:rPr lang="en-US" sz="4000" b="0" i="0" u="none" strike="noStrike" cap="none" dirty="0" smtClean="0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rPr>
              <a:t>with Joshua </a:t>
            </a:r>
            <a:r>
              <a:rPr lang="en-US" sz="4000" b="0" i="0" u="none" strike="noStrike" cap="none" dirty="0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rPr>
              <a:t>Goldstein, </a:t>
            </a:r>
            <a:r>
              <a:rPr lang="en-US" sz="4000" dirty="0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rPr>
              <a:t>Stephanie Shipp,</a:t>
            </a:r>
            <a:r>
              <a:rPr lang="en-US" sz="4000" b="0" i="0" u="none" strike="noStrike" cap="none" dirty="0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rPr>
              <a:t> and Vicki Lancaster </a:t>
            </a:r>
            <a:r>
              <a:rPr lang="en-US" sz="4000" b="0" i="0" u="none" strike="noStrike" cap="none" dirty="0" smtClean="0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rPr>
              <a:t>(SDAL)</a:t>
            </a:r>
            <a:endParaRPr lang="en-US" sz="4000" b="0" i="0" u="none" strike="noStrike" cap="none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rPr>
              <a:t>Partner: Fairfax Health and Human Services (HHS) </a:t>
            </a:r>
            <a:r>
              <a:rPr lang="en-US" sz="4000" b="0" i="0" u="none" strike="noStrike" cap="none" dirty="0" smtClean="0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rPr>
              <a:t>- Michelle Gregory,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4000" b="0" i="0" u="none" strike="noStrike" cap="none" dirty="0" smtClean="0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rPr>
              <a:t>Sophia Dutton, and Linda Hoffman </a:t>
            </a:r>
            <a:endParaRPr lang="en-US" sz="4000" b="0" i="0" u="none" strike="noStrike" cap="none" dirty="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Shape 100"/>
          <p:cNvSpPr txBox="1"/>
          <p:nvPr/>
        </p:nvSpPr>
        <p:spPr>
          <a:xfrm>
            <a:off x="1872241" y="25721118"/>
            <a:ext cx="12362700" cy="8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F22"/>
              </a:buClr>
              <a:buSzPct val="25000"/>
              <a:buFont typeface="Raleway"/>
              <a:buNone/>
            </a:pPr>
            <a:r>
              <a:rPr lang="en-US" sz="4800" b="0" i="1" u="none" strike="noStrike" cap="none">
                <a:solidFill>
                  <a:srgbClr val="141F22"/>
                </a:solidFill>
                <a:latin typeface="Raleway"/>
                <a:ea typeface="Raleway"/>
                <a:cs typeface="Raleway"/>
                <a:sym typeface="Raleway"/>
              </a:rPr>
              <a:t>Psychology Today</a:t>
            </a:r>
            <a:r>
              <a:rPr lang="en-US" sz="4800" b="0" i="0" u="none" strike="noStrike" cap="none">
                <a:solidFill>
                  <a:srgbClr val="141F22"/>
                </a:solidFill>
                <a:latin typeface="Raleway"/>
                <a:ea typeface="Raleway"/>
                <a:cs typeface="Raleway"/>
                <a:sym typeface="Raleway"/>
              </a:rPr>
              <a:t> Web Scrape</a:t>
            </a:r>
            <a:r>
              <a:rPr lang="en-US" sz="4800" b="0" i="0" u="none" strike="noStrike" cap="none" baseline="30000">
                <a:solidFill>
                  <a:srgbClr val="141F22"/>
                </a:solidFill>
                <a:latin typeface="Raleway"/>
                <a:ea typeface="Raleway"/>
                <a:cs typeface="Raleway"/>
                <a:sym typeface="Raleway"/>
              </a:rPr>
              <a:t>7</a:t>
            </a:r>
          </a:p>
        </p:txBody>
      </p:sp>
      <p:sp>
        <p:nvSpPr>
          <p:cNvPr id="40" name="Shape 102"/>
          <p:cNvSpPr txBox="1"/>
          <p:nvPr/>
        </p:nvSpPr>
        <p:spPr>
          <a:xfrm>
            <a:off x="2010133" y="31447890"/>
            <a:ext cx="18349199" cy="8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Aligning ACS Data to Fairfax HS Pyramid Boundaries</a:t>
            </a:r>
          </a:p>
        </p:txBody>
      </p:sp>
      <p:sp>
        <p:nvSpPr>
          <p:cNvPr id="41" name="Shape 104"/>
          <p:cNvSpPr txBox="1"/>
          <p:nvPr/>
        </p:nvSpPr>
        <p:spPr>
          <a:xfrm>
            <a:off x="15258834" y="36493392"/>
            <a:ext cx="12362700" cy="8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F22"/>
              </a:buClr>
              <a:buSzPct val="25000"/>
              <a:buFont typeface="Raleway"/>
              <a:buNone/>
            </a:pPr>
            <a:r>
              <a:rPr lang="en-US" sz="3600" b="0" i="0" u="none" strike="noStrike" cap="none" dirty="0">
                <a:solidFill>
                  <a:srgbClr val="141F22"/>
                </a:solidFill>
                <a:latin typeface="Raleway"/>
                <a:ea typeface="Raleway"/>
                <a:cs typeface="Raleway"/>
                <a:sym typeface="Raleway"/>
              </a:rPr>
              <a:t>Next Steps</a:t>
            </a:r>
          </a:p>
        </p:txBody>
      </p:sp>
      <p:sp>
        <p:nvSpPr>
          <p:cNvPr id="42" name="Shape 105"/>
          <p:cNvSpPr txBox="1"/>
          <p:nvPr/>
        </p:nvSpPr>
        <p:spPr>
          <a:xfrm>
            <a:off x="24947217" y="36510907"/>
            <a:ext cx="10618897" cy="34124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F22"/>
              </a:buClr>
              <a:buSzPct val="25000"/>
              <a:buFont typeface="Raleway"/>
              <a:buNone/>
            </a:pPr>
            <a:endParaRPr lang="en-US" sz="1600" b="0" i="0" u="none" strike="noStrike" cap="none" dirty="0">
              <a:solidFill>
                <a:srgbClr val="141F22"/>
              </a:solidFill>
              <a:latin typeface="Trebuchet MS" charset="0"/>
              <a:ea typeface="Trebuchet MS" charset="0"/>
              <a:cs typeface="Trebuchet MS" charset="0"/>
              <a:sym typeface="Raleway"/>
            </a:endParaRPr>
          </a:p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AutoNum type="arabicPeriod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http://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www.fairfaxcounty.gov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/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demogrph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/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youthpdf.htm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  </a:t>
            </a:r>
          </a:p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AutoNum type="arabicPeriod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https://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www.ncbi.nlm.nih.gov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/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pmc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/articles/PMC556080/</a:t>
            </a:r>
          </a:p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AutoNum type="arabicPeriod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https://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www.ncbi.nlm.nih.gov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/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pubmed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/24898523</a:t>
            </a:r>
          </a:p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AutoNum type="arabicPeriod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https://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sfwellness.org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/our-program/results-impact/</a:t>
            </a:r>
          </a:p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AutoNum type="arabicPeriod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http://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achieve.lausd.net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/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smh</a:t>
            </a:r>
            <a:endParaRPr lang="en-US" sz="1600" b="0" i="0" u="none" strike="noStrike" cap="none" dirty="0">
              <a:solidFill>
                <a:srgbClr val="000000"/>
              </a:solidFill>
              <a:latin typeface="Trebuchet MS" charset="0"/>
              <a:ea typeface="Trebuchet MS" charset="0"/>
              <a:cs typeface="Trebuchet MS" charset="0"/>
              <a:sym typeface="Raleway"/>
            </a:endParaRPr>
          </a:p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AutoNum type="arabicPeriod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http://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www.fairfaxcounty.gov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/living/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healthhuman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/reports/youth-behavioral-health-service-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report.pdf</a:t>
            </a:r>
            <a:endParaRPr lang="en-US" sz="1600" b="0" i="0" u="none" strike="noStrike" cap="none" dirty="0">
              <a:solidFill>
                <a:srgbClr val="000000"/>
              </a:solidFill>
              <a:latin typeface="Trebuchet MS" charset="0"/>
              <a:ea typeface="Trebuchet MS" charset="0"/>
              <a:cs typeface="Trebuchet MS" charset="0"/>
              <a:sym typeface="Raleway"/>
            </a:endParaRPr>
          </a:p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AutoNum type="arabicPeriod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https://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www.psychologytoday.com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/ </a:t>
            </a:r>
          </a:p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AutoNum type="arabicPeriod"/>
            </a:pPr>
            <a:r>
              <a:rPr lang="en-US" sz="1600" b="0" i="0" u="none" strike="noStrike" cap="none" dirty="0" err="1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Buuren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,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Stef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, and Karin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Groothuis-Oudshoorn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. "mice: Multivariate imputation by chained equations in R." </a:t>
            </a:r>
            <a:r>
              <a:rPr lang="en-US" sz="1600" b="0" i="1" u="none" strike="noStrike" cap="none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Journal of statistical software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  <a:sym typeface="Raleway"/>
              </a:rPr>
              <a:t> 45.3 (2011).</a:t>
            </a:r>
          </a:p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F22"/>
              </a:buClr>
              <a:buSzPct val="25000"/>
              <a:buFont typeface="Raleway"/>
              <a:buNone/>
            </a:pPr>
            <a:r>
              <a:rPr lang="en-US" sz="1600" b="0" i="0" u="none" strike="noStrike" cap="none" dirty="0">
                <a:solidFill>
                  <a:srgbClr val="141F2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</p:txBody>
      </p:sp>
      <p:sp>
        <p:nvSpPr>
          <p:cNvPr id="43" name="Shape 107"/>
          <p:cNvSpPr txBox="1"/>
          <p:nvPr/>
        </p:nvSpPr>
        <p:spPr>
          <a:xfrm>
            <a:off x="14890513" y="37143153"/>
            <a:ext cx="9596195" cy="12403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●"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Fit a simple model using the Fairfax County </a:t>
            </a:r>
            <a:r>
              <a:rPr lang="en-US" sz="2300" b="0" i="0" u="none" strike="noStrike" cap="none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Survey 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●"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Find walkability scores for neighborhoods in the </a:t>
            </a:r>
            <a:r>
              <a:rPr lang="en-US" sz="2300" b="0" i="0" u="none" strike="noStrike" cap="none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25 HS pyramid 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boundaries to determine if </a:t>
            </a:r>
            <a:r>
              <a:rPr lang="en-US" sz="2300" b="0" i="0" u="none" strike="noStrike" cap="none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mental health providers 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are </a:t>
            </a:r>
            <a:r>
              <a:rPr lang="en-US" sz="2300" b="0" i="0" u="none" strike="noStrike" cap="none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accessible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Char char="●"/>
            </a:pPr>
            <a:r>
              <a:rPr lang="en-US" sz="2300" b="0" i="0" u="none" strike="noStrike" cap="none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Create 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full predictive model if we can obtain </a:t>
            </a:r>
            <a:r>
              <a:rPr lang="en-US" sz="2300" b="0" i="0" u="none" strike="noStrike" cap="none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FCPS youth survey 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with geography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dirty="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" name="Shape 108"/>
          <p:cNvSpPr txBox="1"/>
          <p:nvPr/>
        </p:nvSpPr>
        <p:spPr>
          <a:xfrm>
            <a:off x="1916224" y="26682487"/>
            <a:ext cx="7086299" cy="112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Trebuchet MS"/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Mental Health Providers,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Trebuchet MS"/>
              <a:buNone/>
            </a:pPr>
            <a:r>
              <a:rPr lang="en-US" sz="2000" b="1" i="0" u="none" strike="noStrike" cap="none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% of Overall Students reporting Depressive Symptoms</a:t>
            </a:r>
          </a:p>
        </p:txBody>
      </p:sp>
      <p:pic>
        <p:nvPicPr>
          <p:cNvPr id="45" name="Shape 109"/>
          <p:cNvPicPr preferRelativeResize="0"/>
          <p:nvPr/>
        </p:nvPicPr>
        <p:blipFill rotWithShape="1">
          <a:blip r:embed="rId5">
            <a:alphaModFix/>
          </a:blip>
          <a:srcRect l="3763" t="2236" r="16318" b="4713"/>
          <a:stretch/>
        </p:blipFill>
        <p:spPr>
          <a:xfrm>
            <a:off x="1540988" y="27448040"/>
            <a:ext cx="3839594" cy="4122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110"/>
          <p:cNvPicPr preferRelativeResize="0"/>
          <p:nvPr/>
        </p:nvPicPr>
        <p:blipFill rotWithShape="1">
          <a:blip r:embed="rId5">
            <a:alphaModFix/>
          </a:blip>
          <a:srcRect l="85156" t="33229" b="34781"/>
          <a:stretch/>
        </p:blipFill>
        <p:spPr>
          <a:xfrm>
            <a:off x="5364107" y="27397131"/>
            <a:ext cx="2145600" cy="26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111"/>
          <p:cNvSpPr txBox="1"/>
          <p:nvPr/>
        </p:nvSpPr>
        <p:spPr>
          <a:xfrm>
            <a:off x="29247456" y="16592040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ANNANDALE 29%</a:t>
            </a:r>
          </a:p>
        </p:txBody>
      </p:sp>
      <p:sp>
        <p:nvSpPr>
          <p:cNvPr id="48" name="Shape 112"/>
          <p:cNvSpPr txBox="1"/>
          <p:nvPr/>
        </p:nvSpPr>
        <p:spPr>
          <a:xfrm>
            <a:off x="27657093" y="16714520"/>
            <a:ext cx="10607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CENTREVILLE 27%</a:t>
            </a:r>
          </a:p>
        </p:txBody>
      </p:sp>
      <p:sp>
        <p:nvSpPr>
          <p:cNvPr id="49" name="Shape 113"/>
          <p:cNvSpPr txBox="1"/>
          <p:nvPr/>
        </p:nvSpPr>
        <p:spPr>
          <a:xfrm>
            <a:off x="27887659" y="16185598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CHANTILLY 22%</a:t>
            </a:r>
          </a:p>
        </p:txBody>
      </p:sp>
      <p:sp>
        <p:nvSpPr>
          <p:cNvPr id="50" name="Shape 114"/>
          <p:cNvSpPr txBox="1"/>
          <p:nvPr/>
        </p:nvSpPr>
        <p:spPr>
          <a:xfrm>
            <a:off x="29612881" y="16912554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EDISON 27%</a:t>
            </a:r>
          </a:p>
        </p:txBody>
      </p:sp>
      <p:sp>
        <p:nvSpPr>
          <p:cNvPr id="51" name="Shape 115"/>
          <p:cNvSpPr txBox="1"/>
          <p:nvPr/>
        </p:nvSpPr>
        <p:spPr>
          <a:xfrm>
            <a:off x="28374746" y="16358790"/>
            <a:ext cx="1790699" cy="27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FAIRFAX 32%</a:t>
            </a:r>
          </a:p>
        </p:txBody>
      </p:sp>
      <p:sp>
        <p:nvSpPr>
          <p:cNvPr id="52" name="Shape 116"/>
          <p:cNvSpPr txBox="1"/>
          <p:nvPr/>
        </p:nvSpPr>
        <p:spPr>
          <a:xfrm>
            <a:off x="28996612" y="16255609"/>
            <a:ext cx="2292300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FALLS CHURCH 28%</a:t>
            </a:r>
          </a:p>
        </p:txBody>
      </p:sp>
      <p:sp>
        <p:nvSpPr>
          <p:cNvPr id="53" name="Shape 117"/>
          <p:cNvSpPr txBox="1"/>
          <p:nvPr/>
        </p:nvSpPr>
        <p:spPr>
          <a:xfrm>
            <a:off x="29366156" y="17200390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HAYFIELD 26%</a:t>
            </a:r>
          </a:p>
        </p:txBody>
      </p:sp>
      <p:sp>
        <p:nvSpPr>
          <p:cNvPr id="54" name="Shape 118"/>
          <p:cNvSpPr txBox="1"/>
          <p:nvPr/>
        </p:nvSpPr>
        <p:spPr>
          <a:xfrm>
            <a:off x="28151784" y="15375554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HERNDON 29%</a:t>
            </a:r>
          </a:p>
        </p:txBody>
      </p:sp>
      <p:sp>
        <p:nvSpPr>
          <p:cNvPr id="55" name="Shape 119"/>
          <p:cNvSpPr txBox="1"/>
          <p:nvPr/>
        </p:nvSpPr>
        <p:spPr>
          <a:xfrm>
            <a:off x="29522256" y="16669004"/>
            <a:ext cx="2482800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THOMAS JEFFERSON 20%</a:t>
            </a:r>
          </a:p>
        </p:txBody>
      </p:sp>
      <p:sp>
        <p:nvSpPr>
          <p:cNvPr id="56" name="Shape 120"/>
          <p:cNvSpPr txBox="1"/>
          <p:nvPr/>
        </p:nvSpPr>
        <p:spPr>
          <a:xfrm>
            <a:off x="28482406" y="17276604"/>
            <a:ext cx="2367900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LAKE BRADDOCK 25%</a:t>
            </a:r>
          </a:p>
        </p:txBody>
      </p:sp>
      <p:sp>
        <p:nvSpPr>
          <p:cNvPr id="57" name="Shape 121"/>
          <p:cNvSpPr txBox="1"/>
          <p:nvPr/>
        </p:nvSpPr>
        <p:spPr>
          <a:xfrm rot="1875139">
            <a:off x="28471529" y="15375944"/>
            <a:ext cx="1379122" cy="5119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LANGLEY 23%</a:t>
            </a:r>
          </a:p>
        </p:txBody>
      </p:sp>
      <p:sp>
        <p:nvSpPr>
          <p:cNvPr id="58" name="Shape 122"/>
          <p:cNvSpPr txBox="1"/>
          <p:nvPr/>
        </p:nvSpPr>
        <p:spPr>
          <a:xfrm>
            <a:off x="29298706" y="17058604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LEE 29%</a:t>
            </a:r>
          </a:p>
        </p:txBody>
      </p:sp>
      <p:sp>
        <p:nvSpPr>
          <p:cNvPr id="59" name="Shape 123"/>
          <p:cNvSpPr txBox="1"/>
          <p:nvPr/>
        </p:nvSpPr>
        <p:spPr>
          <a:xfrm>
            <a:off x="28635962" y="15926968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MADISON 21%</a:t>
            </a:r>
          </a:p>
        </p:txBody>
      </p:sp>
      <p:sp>
        <p:nvSpPr>
          <p:cNvPr id="60" name="Shape 124"/>
          <p:cNvSpPr txBox="1"/>
          <p:nvPr/>
        </p:nvSpPr>
        <p:spPr>
          <a:xfrm rot="1820195">
            <a:off x="28823029" y="16156998"/>
            <a:ext cx="1790809" cy="437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MARSHALL 24%</a:t>
            </a:r>
          </a:p>
        </p:txBody>
      </p:sp>
      <p:sp>
        <p:nvSpPr>
          <p:cNvPr id="61" name="Shape 125"/>
          <p:cNvSpPr txBox="1"/>
          <p:nvPr/>
        </p:nvSpPr>
        <p:spPr>
          <a:xfrm rot="-389570">
            <a:off x="29347117" y="15705198"/>
            <a:ext cx="1790785" cy="4381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MCLEAN 23%</a:t>
            </a:r>
          </a:p>
        </p:txBody>
      </p:sp>
      <p:sp>
        <p:nvSpPr>
          <p:cNvPr id="62" name="Shape 126"/>
          <p:cNvSpPr txBox="1"/>
          <p:nvPr/>
        </p:nvSpPr>
        <p:spPr>
          <a:xfrm>
            <a:off x="29404331" y="17525154"/>
            <a:ext cx="2584500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MOUNT VERNON 28%</a:t>
            </a:r>
          </a:p>
        </p:txBody>
      </p:sp>
      <p:sp>
        <p:nvSpPr>
          <p:cNvPr id="63" name="Shape 127"/>
          <p:cNvSpPr txBox="1"/>
          <p:nvPr/>
        </p:nvSpPr>
        <p:spPr>
          <a:xfrm>
            <a:off x="28322800" y="16136095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OAKTON 21%</a:t>
            </a:r>
          </a:p>
        </p:txBody>
      </p:sp>
      <p:sp>
        <p:nvSpPr>
          <p:cNvPr id="64" name="Shape 128"/>
          <p:cNvSpPr txBox="1"/>
          <p:nvPr/>
        </p:nvSpPr>
        <p:spPr>
          <a:xfrm>
            <a:off x="28192131" y="16941979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ROBINSON 26%</a:t>
            </a:r>
          </a:p>
        </p:txBody>
      </p:sp>
      <p:sp>
        <p:nvSpPr>
          <p:cNvPr id="65" name="Shape 129"/>
          <p:cNvSpPr txBox="1"/>
          <p:nvPr/>
        </p:nvSpPr>
        <p:spPr>
          <a:xfrm rot="1660106">
            <a:off x="28688531" y="18073449"/>
            <a:ext cx="2292214" cy="4379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SOUTH COUNTY 25%</a:t>
            </a:r>
          </a:p>
        </p:txBody>
      </p:sp>
      <p:sp>
        <p:nvSpPr>
          <p:cNvPr id="66" name="Shape 130"/>
          <p:cNvSpPr txBox="1"/>
          <p:nvPr/>
        </p:nvSpPr>
        <p:spPr>
          <a:xfrm>
            <a:off x="28293496" y="15638337"/>
            <a:ext cx="23177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SOUTH LAKES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28%</a:t>
            </a:r>
          </a:p>
        </p:txBody>
      </p:sp>
      <p:sp>
        <p:nvSpPr>
          <p:cNvPr id="67" name="Shape 131"/>
          <p:cNvSpPr txBox="1"/>
          <p:nvPr/>
        </p:nvSpPr>
        <p:spPr>
          <a:xfrm>
            <a:off x="29469121" y="16431123"/>
            <a:ext cx="1790699" cy="20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STUART 28%</a:t>
            </a:r>
          </a:p>
        </p:txBody>
      </p:sp>
      <p:sp>
        <p:nvSpPr>
          <p:cNvPr id="68" name="Shape 132"/>
          <p:cNvSpPr txBox="1"/>
          <p:nvPr/>
        </p:nvSpPr>
        <p:spPr>
          <a:xfrm>
            <a:off x="29678356" y="17298254"/>
            <a:ext cx="23177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WEST POTOMAC 27%</a:t>
            </a:r>
          </a:p>
        </p:txBody>
      </p:sp>
      <p:sp>
        <p:nvSpPr>
          <p:cNvPr id="69" name="Shape 133"/>
          <p:cNvSpPr txBox="1"/>
          <p:nvPr/>
        </p:nvSpPr>
        <p:spPr>
          <a:xfrm rot="-1285666">
            <a:off x="28717994" y="16753750"/>
            <a:ext cx="2374852" cy="4380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WEST SPRINGFIELD 26%</a:t>
            </a:r>
          </a:p>
        </p:txBody>
      </p:sp>
      <p:sp>
        <p:nvSpPr>
          <p:cNvPr id="70" name="Shape 134"/>
          <p:cNvSpPr txBox="1"/>
          <p:nvPr/>
        </p:nvSpPr>
        <p:spPr>
          <a:xfrm>
            <a:off x="27507996" y="16304829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WESTFIELD 29%</a:t>
            </a:r>
          </a:p>
        </p:txBody>
      </p:sp>
      <p:sp>
        <p:nvSpPr>
          <p:cNvPr id="71" name="Shape 135"/>
          <p:cNvSpPr txBox="1"/>
          <p:nvPr/>
        </p:nvSpPr>
        <p:spPr>
          <a:xfrm>
            <a:off x="28601971" y="16580395"/>
            <a:ext cx="2050499" cy="14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WOODSON 25%</a:t>
            </a:r>
          </a:p>
        </p:txBody>
      </p:sp>
      <p:sp>
        <p:nvSpPr>
          <p:cNvPr id="72" name="Shape 136"/>
          <p:cNvSpPr txBox="1"/>
          <p:nvPr/>
        </p:nvSpPr>
        <p:spPr>
          <a:xfrm>
            <a:off x="8413093" y="26702137"/>
            <a:ext cx="8120319" cy="94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Trebuchet MS"/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Count of Mental Health Service Providers by High School Pyramid </a:t>
            </a:r>
          </a:p>
        </p:txBody>
      </p:sp>
      <p:sp>
        <p:nvSpPr>
          <p:cNvPr id="73" name="Shape 137"/>
          <p:cNvSpPr txBox="1"/>
          <p:nvPr/>
        </p:nvSpPr>
        <p:spPr>
          <a:xfrm>
            <a:off x="18236292" y="8596771"/>
            <a:ext cx="9303646" cy="70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Trebuchet MS"/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Average % of Students Reporting Depressive Symptoms in each Region</a:t>
            </a:r>
          </a:p>
        </p:txBody>
      </p:sp>
      <p:pic>
        <p:nvPicPr>
          <p:cNvPr id="74" name="Shape 138"/>
          <p:cNvPicPr preferRelativeResize="0"/>
          <p:nvPr/>
        </p:nvPicPr>
        <p:blipFill rotWithShape="1">
          <a:blip r:embed="rId6">
            <a:alphaModFix/>
          </a:blip>
          <a:srcRect t="3278"/>
          <a:stretch/>
        </p:blipFill>
        <p:spPr>
          <a:xfrm>
            <a:off x="18456943" y="24606120"/>
            <a:ext cx="7388400" cy="395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139"/>
          <p:cNvPicPr preferRelativeResize="0"/>
          <p:nvPr/>
        </p:nvPicPr>
        <p:blipFill rotWithShape="1">
          <a:blip r:embed="rId7">
            <a:alphaModFix/>
          </a:blip>
          <a:srcRect t="5310"/>
          <a:stretch/>
        </p:blipFill>
        <p:spPr>
          <a:xfrm>
            <a:off x="18423768" y="17955165"/>
            <a:ext cx="7388400" cy="39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140"/>
          <p:cNvPicPr preferRelativeResize="0"/>
          <p:nvPr/>
        </p:nvPicPr>
        <p:blipFill rotWithShape="1">
          <a:blip r:embed="rId8">
            <a:alphaModFix/>
          </a:blip>
          <a:srcRect t="3278"/>
          <a:stretch/>
        </p:blipFill>
        <p:spPr>
          <a:xfrm>
            <a:off x="26958271" y="28072321"/>
            <a:ext cx="7388400" cy="395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141"/>
          <p:cNvPicPr preferRelativeResize="0"/>
          <p:nvPr/>
        </p:nvPicPr>
        <p:blipFill rotWithShape="1">
          <a:blip r:embed="rId9">
            <a:alphaModFix/>
          </a:blip>
          <a:srcRect t="5310"/>
          <a:stretch/>
        </p:blipFill>
        <p:spPr>
          <a:xfrm>
            <a:off x="26966446" y="21456645"/>
            <a:ext cx="7388400" cy="3928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Shape 142"/>
          <p:cNvGrpSpPr/>
          <p:nvPr/>
        </p:nvGrpSpPr>
        <p:grpSpPr>
          <a:xfrm>
            <a:off x="19232020" y="15844820"/>
            <a:ext cx="7357199" cy="1526848"/>
            <a:chOff x="0" y="0"/>
            <a:chExt cx="7357199" cy="1526848"/>
          </a:xfrm>
        </p:grpSpPr>
        <p:sp>
          <p:nvSpPr>
            <p:cNvPr id="79" name="Shape 143"/>
            <p:cNvSpPr/>
            <p:nvPr/>
          </p:nvSpPr>
          <p:spPr>
            <a:xfrm>
              <a:off x="0" y="0"/>
              <a:ext cx="7357199" cy="1526848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0000" dir="5400000" rotWithShape="0">
                <a:srgbClr val="000000">
                  <a:alpha val="37254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Shape 144"/>
            <p:cNvSpPr txBox="1"/>
            <p:nvPr/>
          </p:nvSpPr>
          <p:spPr>
            <a:xfrm>
              <a:off x="74534" y="74534"/>
              <a:ext cx="7208099" cy="1377900"/>
            </a:xfrm>
            <a:prstGeom prst="rect">
              <a:avLst/>
            </a:prstGeom>
            <a:noFill/>
            <a:ln>
              <a:noFill/>
            </a:ln>
          </p:spPr>
          <p:txBody>
            <a:bodyPr lIns="110475" tIns="110475" rIns="110475" bIns="1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Those who felt so sad or hopeless almost everyday for two weeks or more in a row during the past 12 months</a:t>
              </a:r>
            </a:p>
          </p:txBody>
        </p:sp>
      </p:grpSp>
      <p:grpSp>
        <p:nvGrpSpPr>
          <p:cNvPr id="81" name="Shape 145"/>
          <p:cNvGrpSpPr/>
          <p:nvPr/>
        </p:nvGrpSpPr>
        <p:grpSpPr>
          <a:xfrm>
            <a:off x="26026945" y="19279970"/>
            <a:ext cx="6425399" cy="1526848"/>
            <a:chOff x="0" y="0"/>
            <a:chExt cx="6425399" cy="1526848"/>
          </a:xfrm>
        </p:grpSpPr>
        <p:sp>
          <p:nvSpPr>
            <p:cNvPr id="82" name="Shape 146"/>
            <p:cNvSpPr/>
            <p:nvPr/>
          </p:nvSpPr>
          <p:spPr>
            <a:xfrm>
              <a:off x="0" y="0"/>
              <a:ext cx="6425399" cy="1526848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0000" dir="5400000" rotWithShape="0">
                <a:srgbClr val="000000">
                  <a:alpha val="37254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147"/>
            <p:cNvSpPr txBox="1"/>
            <p:nvPr/>
          </p:nvSpPr>
          <p:spPr>
            <a:xfrm>
              <a:off x="74534" y="74534"/>
              <a:ext cx="6276329" cy="1377778"/>
            </a:xfrm>
            <a:prstGeom prst="rect">
              <a:avLst/>
            </a:prstGeom>
            <a:noFill/>
            <a:ln>
              <a:noFill/>
            </a:ln>
          </p:spPr>
          <p:txBody>
            <a:bodyPr lIns="110475" tIns="110475" rIns="110475" bIns="1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Those who go hungry because there was not enough food at home during the past 30 days</a:t>
              </a:r>
            </a:p>
          </p:txBody>
        </p:sp>
      </p:grpSp>
      <p:grpSp>
        <p:nvGrpSpPr>
          <p:cNvPr id="84" name="Shape 148"/>
          <p:cNvGrpSpPr/>
          <p:nvPr/>
        </p:nvGrpSpPr>
        <p:grpSpPr>
          <a:xfrm>
            <a:off x="20344745" y="22804199"/>
            <a:ext cx="6425399" cy="1119690"/>
            <a:chOff x="0" y="211604"/>
            <a:chExt cx="6425399" cy="1119690"/>
          </a:xfrm>
        </p:grpSpPr>
        <p:sp>
          <p:nvSpPr>
            <p:cNvPr id="85" name="Shape 149"/>
            <p:cNvSpPr/>
            <p:nvPr/>
          </p:nvSpPr>
          <p:spPr>
            <a:xfrm>
              <a:off x="0" y="211604"/>
              <a:ext cx="6425399" cy="111969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0000" dir="5400000" rotWithShape="0">
                <a:srgbClr val="000000">
                  <a:alpha val="37254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Shape 150"/>
            <p:cNvSpPr txBox="1"/>
            <p:nvPr/>
          </p:nvSpPr>
          <p:spPr>
            <a:xfrm>
              <a:off x="54659" y="266262"/>
              <a:ext cx="6316080" cy="1010372"/>
            </a:xfrm>
            <a:prstGeom prst="rect">
              <a:avLst/>
            </a:prstGeom>
            <a:noFill/>
            <a:ln>
              <a:noFill/>
            </a:ln>
          </p:spPr>
          <p:txBody>
            <a:bodyPr lIns="110475" tIns="110475" rIns="110475" bIns="1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Those physically active for less than 60 minutes during the past 7 days</a:t>
              </a:r>
            </a:p>
          </p:txBody>
        </p:sp>
      </p:grpSp>
      <p:grpSp>
        <p:nvGrpSpPr>
          <p:cNvPr id="87" name="Shape 151"/>
          <p:cNvGrpSpPr/>
          <p:nvPr/>
        </p:nvGrpSpPr>
        <p:grpSpPr>
          <a:xfrm>
            <a:off x="26077745" y="25947218"/>
            <a:ext cx="6425399" cy="1526848"/>
            <a:chOff x="0" y="8023"/>
            <a:chExt cx="6425399" cy="1526848"/>
          </a:xfrm>
        </p:grpSpPr>
        <p:sp>
          <p:nvSpPr>
            <p:cNvPr id="88" name="Shape 152"/>
            <p:cNvSpPr/>
            <p:nvPr/>
          </p:nvSpPr>
          <p:spPr>
            <a:xfrm>
              <a:off x="0" y="8023"/>
              <a:ext cx="6425399" cy="1526848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0000" dir="5400000" rotWithShape="0">
                <a:srgbClr val="000000">
                  <a:alpha val="37254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Shape 153"/>
            <p:cNvSpPr txBox="1"/>
            <p:nvPr/>
          </p:nvSpPr>
          <p:spPr>
            <a:xfrm>
              <a:off x="74534" y="82559"/>
              <a:ext cx="6276329" cy="1377778"/>
            </a:xfrm>
            <a:prstGeom prst="rect">
              <a:avLst/>
            </a:prstGeom>
            <a:noFill/>
            <a:ln>
              <a:noFill/>
            </a:ln>
          </p:spPr>
          <p:txBody>
            <a:bodyPr lIns="110475" tIns="110475" rIns="110475" bIns="11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Those who participated in school or non-school based activities after the regular school day ended</a:t>
              </a:r>
            </a:p>
          </p:txBody>
        </p:sp>
      </p:grpSp>
      <p:grpSp>
        <p:nvGrpSpPr>
          <p:cNvPr id="90" name="Shape 154"/>
          <p:cNvGrpSpPr/>
          <p:nvPr/>
        </p:nvGrpSpPr>
        <p:grpSpPr>
          <a:xfrm>
            <a:off x="20291143" y="29401790"/>
            <a:ext cx="6425399" cy="1158298"/>
            <a:chOff x="0" y="192300"/>
            <a:chExt cx="6425399" cy="1158298"/>
          </a:xfrm>
        </p:grpSpPr>
        <p:sp>
          <p:nvSpPr>
            <p:cNvPr id="91" name="Shape 155"/>
            <p:cNvSpPr/>
            <p:nvPr/>
          </p:nvSpPr>
          <p:spPr>
            <a:xfrm>
              <a:off x="0" y="192300"/>
              <a:ext cx="6425399" cy="1158298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0000" dir="5400000" rotWithShape="0">
                <a:srgbClr val="000000">
                  <a:alpha val="37254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Shape 156"/>
            <p:cNvSpPr txBox="1"/>
            <p:nvPr/>
          </p:nvSpPr>
          <p:spPr>
            <a:xfrm>
              <a:off x="56541" y="248841"/>
              <a:ext cx="6312312" cy="1045213"/>
            </a:xfrm>
            <a:prstGeom prst="rect">
              <a:avLst/>
            </a:prstGeom>
            <a:noFill/>
            <a:ln>
              <a:noFill/>
            </a:ln>
          </p:spPr>
          <p:txBody>
            <a:bodyPr lIns="114300" tIns="114300" rIns="114300" bIns="114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Those who had a personal problem that could ask their parents for help</a:t>
              </a:r>
            </a:p>
          </p:txBody>
        </p:sp>
      </p:grpSp>
      <p:sp>
        <p:nvSpPr>
          <p:cNvPr id="93" name="Shape 157"/>
          <p:cNvSpPr txBox="1"/>
          <p:nvPr/>
        </p:nvSpPr>
        <p:spPr>
          <a:xfrm>
            <a:off x="27977606" y="13986290"/>
            <a:ext cx="6425399" cy="112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Trebuchet MS"/>
              <a:buNone/>
            </a:pPr>
            <a:r>
              <a:rPr lang="en-US" sz="1900" b="1" i="0" u="none" strike="noStrike" cap="none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% of Overall Students reporting Depressive Symptoms</a:t>
            </a:r>
          </a:p>
        </p:txBody>
      </p:sp>
      <p:sp>
        <p:nvSpPr>
          <p:cNvPr id="94" name="Shape 158"/>
          <p:cNvSpPr txBox="1"/>
          <p:nvPr/>
        </p:nvSpPr>
        <p:spPr>
          <a:xfrm>
            <a:off x="20058757" y="17539279"/>
            <a:ext cx="6425399" cy="8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% of Overall Students reporting Food Insecurity</a:t>
            </a:r>
          </a:p>
        </p:txBody>
      </p:sp>
      <p:sp>
        <p:nvSpPr>
          <p:cNvPr id="95" name="Shape 159"/>
          <p:cNvSpPr txBox="1"/>
          <p:nvPr/>
        </p:nvSpPr>
        <p:spPr>
          <a:xfrm>
            <a:off x="27412821" y="21035270"/>
            <a:ext cx="74867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% of Overall Students reporting No Daily Physical Activity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Shape 160"/>
          <p:cNvSpPr txBox="1"/>
          <p:nvPr/>
        </p:nvSpPr>
        <p:spPr>
          <a:xfrm>
            <a:off x="18859370" y="24146581"/>
            <a:ext cx="7710599" cy="70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% of Overall Students reporting Extracurricular Regularly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161"/>
          <p:cNvSpPr txBox="1"/>
          <p:nvPr/>
        </p:nvSpPr>
        <p:spPr>
          <a:xfrm>
            <a:off x="29015409" y="27665046"/>
            <a:ext cx="6724800" cy="315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% of Overall Students reporting Parent Help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Shape 162"/>
          <p:cNvPicPr preferRelativeResize="0"/>
          <p:nvPr/>
        </p:nvPicPr>
        <p:blipFill rotWithShape="1">
          <a:blip r:embed="rId10">
            <a:alphaModFix/>
          </a:blip>
          <a:srcRect l="87596" t="17778" r="-2663" b="61406"/>
          <a:stretch/>
        </p:blipFill>
        <p:spPr>
          <a:xfrm>
            <a:off x="15950967" y="27240743"/>
            <a:ext cx="1729199" cy="117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163"/>
          <p:cNvPicPr preferRelativeResize="0"/>
          <p:nvPr/>
        </p:nvPicPr>
        <p:blipFill rotWithShape="1">
          <a:blip r:embed="rId10">
            <a:alphaModFix/>
          </a:blip>
          <a:srcRect r="13236"/>
          <a:stretch/>
        </p:blipFill>
        <p:spPr>
          <a:xfrm>
            <a:off x="8200747" y="27144484"/>
            <a:ext cx="7731300" cy="43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64"/>
          <p:cNvSpPr txBox="1"/>
          <p:nvPr/>
        </p:nvSpPr>
        <p:spPr>
          <a:xfrm>
            <a:off x="20883545" y="19844493"/>
            <a:ext cx="1790699" cy="20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ANNANDALE 32%</a:t>
            </a:r>
          </a:p>
        </p:txBody>
      </p:sp>
      <p:sp>
        <p:nvSpPr>
          <p:cNvPr id="101" name="Shape 165"/>
          <p:cNvSpPr txBox="1"/>
          <p:nvPr/>
        </p:nvSpPr>
        <p:spPr>
          <a:xfrm>
            <a:off x="19293181" y="19966970"/>
            <a:ext cx="10607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CENTREVILLE 23%</a:t>
            </a:r>
          </a:p>
        </p:txBody>
      </p:sp>
      <p:sp>
        <p:nvSpPr>
          <p:cNvPr id="102" name="Shape 166"/>
          <p:cNvSpPr txBox="1"/>
          <p:nvPr/>
        </p:nvSpPr>
        <p:spPr>
          <a:xfrm>
            <a:off x="19523745" y="19438048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CHANTILLY 17%</a:t>
            </a:r>
          </a:p>
        </p:txBody>
      </p:sp>
      <p:sp>
        <p:nvSpPr>
          <p:cNvPr id="103" name="Shape 167"/>
          <p:cNvSpPr txBox="1"/>
          <p:nvPr/>
        </p:nvSpPr>
        <p:spPr>
          <a:xfrm>
            <a:off x="21248967" y="20165004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EDISON 27%</a:t>
            </a:r>
          </a:p>
        </p:txBody>
      </p:sp>
      <p:sp>
        <p:nvSpPr>
          <p:cNvPr id="104" name="Shape 168"/>
          <p:cNvSpPr txBox="1"/>
          <p:nvPr/>
        </p:nvSpPr>
        <p:spPr>
          <a:xfrm>
            <a:off x="20010845" y="19611240"/>
            <a:ext cx="1790699" cy="27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FAIRFAX 25%</a:t>
            </a:r>
          </a:p>
        </p:txBody>
      </p:sp>
      <p:sp>
        <p:nvSpPr>
          <p:cNvPr id="105" name="Shape 169"/>
          <p:cNvSpPr txBox="1"/>
          <p:nvPr/>
        </p:nvSpPr>
        <p:spPr>
          <a:xfrm>
            <a:off x="20632695" y="19508064"/>
            <a:ext cx="2292300" cy="20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FALLS CHURCH 33%</a:t>
            </a:r>
          </a:p>
        </p:txBody>
      </p:sp>
      <p:sp>
        <p:nvSpPr>
          <p:cNvPr id="106" name="Shape 170"/>
          <p:cNvSpPr txBox="1"/>
          <p:nvPr/>
        </p:nvSpPr>
        <p:spPr>
          <a:xfrm>
            <a:off x="21002242" y="20452840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HAYFIELD 26%</a:t>
            </a:r>
          </a:p>
        </p:txBody>
      </p:sp>
      <p:sp>
        <p:nvSpPr>
          <p:cNvPr id="107" name="Shape 171"/>
          <p:cNvSpPr txBox="1"/>
          <p:nvPr/>
        </p:nvSpPr>
        <p:spPr>
          <a:xfrm>
            <a:off x="19787870" y="18628004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HERNDON 25%</a:t>
            </a:r>
          </a:p>
        </p:txBody>
      </p:sp>
      <p:sp>
        <p:nvSpPr>
          <p:cNvPr id="108" name="Shape 172"/>
          <p:cNvSpPr txBox="1"/>
          <p:nvPr/>
        </p:nvSpPr>
        <p:spPr>
          <a:xfrm>
            <a:off x="21158342" y="19921454"/>
            <a:ext cx="2482800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THOMAS JEFFERSON 5%</a:t>
            </a:r>
          </a:p>
        </p:txBody>
      </p:sp>
      <p:sp>
        <p:nvSpPr>
          <p:cNvPr id="109" name="Shape 173"/>
          <p:cNvSpPr txBox="1"/>
          <p:nvPr/>
        </p:nvSpPr>
        <p:spPr>
          <a:xfrm>
            <a:off x="20118493" y="20529045"/>
            <a:ext cx="9782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LAKE BRADDOCK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 19%</a:t>
            </a:r>
          </a:p>
        </p:txBody>
      </p:sp>
      <p:sp>
        <p:nvSpPr>
          <p:cNvPr id="110" name="Shape 174"/>
          <p:cNvSpPr txBox="1"/>
          <p:nvPr/>
        </p:nvSpPr>
        <p:spPr>
          <a:xfrm rot="1875139">
            <a:off x="20107615" y="18628394"/>
            <a:ext cx="1379122" cy="5119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LANGLEY 11%</a:t>
            </a:r>
          </a:p>
        </p:txBody>
      </p:sp>
      <p:sp>
        <p:nvSpPr>
          <p:cNvPr id="111" name="Shape 175"/>
          <p:cNvSpPr txBox="1"/>
          <p:nvPr/>
        </p:nvSpPr>
        <p:spPr>
          <a:xfrm>
            <a:off x="20934795" y="20311048"/>
            <a:ext cx="1790699" cy="20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LEE 28%</a:t>
            </a:r>
          </a:p>
        </p:txBody>
      </p:sp>
      <p:sp>
        <p:nvSpPr>
          <p:cNvPr id="112" name="Shape 176"/>
          <p:cNvSpPr txBox="1"/>
          <p:nvPr/>
        </p:nvSpPr>
        <p:spPr>
          <a:xfrm>
            <a:off x="20272048" y="19179418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MADISON 12%</a:t>
            </a:r>
          </a:p>
        </p:txBody>
      </p:sp>
      <p:sp>
        <p:nvSpPr>
          <p:cNvPr id="113" name="Shape 177"/>
          <p:cNvSpPr txBox="1"/>
          <p:nvPr/>
        </p:nvSpPr>
        <p:spPr>
          <a:xfrm rot="1820195">
            <a:off x="20459118" y="19409448"/>
            <a:ext cx="1790809" cy="437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MARSHALL 14%</a:t>
            </a:r>
          </a:p>
        </p:txBody>
      </p:sp>
      <p:sp>
        <p:nvSpPr>
          <p:cNvPr id="114" name="Shape 178"/>
          <p:cNvSpPr txBox="1"/>
          <p:nvPr/>
        </p:nvSpPr>
        <p:spPr>
          <a:xfrm rot="-389570">
            <a:off x="20983205" y="18957648"/>
            <a:ext cx="1790785" cy="4381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MCLEAN 16%</a:t>
            </a:r>
          </a:p>
        </p:txBody>
      </p:sp>
      <p:sp>
        <p:nvSpPr>
          <p:cNvPr id="115" name="Shape 179"/>
          <p:cNvSpPr txBox="1"/>
          <p:nvPr/>
        </p:nvSpPr>
        <p:spPr>
          <a:xfrm>
            <a:off x="21040417" y="20777604"/>
            <a:ext cx="2584500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MOUNT VERNON 31%</a:t>
            </a:r>
          </a:p>
        </p:txBody>
      </p:sp>
      <p:sp>
        <p:nvSpPr>
          <p:cNvPr id="116" name="Shape 180"/>
          <p:cNvSpPr txBox="1"/>
          <p:nvPr/>
        </p:nvSpPr>
        <p:spPr>
          <a:xfrm>
            <a:off x="19958895" y="19358845"/>
            <a:ext cx="723900" cy="315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OAKTON 14%</a:t>
            </a:r>
          </a:p>
        </p:txBody>
      </p:sp>
      <p:sp>
        <p:nvSpPr>
          <p:cNvPr id="117" name="Shape 181"/>
          <p:cNvSpPr txBox="1"/>
          <p:nvPr/>
        </p:nvSpPr>
        <p:spPr>
          <a:xfrm>
            <a:off x="19828217" y="20194429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ROBINSON 18%</a:t>
            </a:r>
          </a:p>
        </p:txBody>
      </p:sp>
      <p:sp>
        <p:nvSpPr>
          <p:cNvPr id="118" name="Shape 182"/>
          <p:cNvSpPr txBox="1"/>
          <p:nvPr/>
        </p:nvSpPr>
        <p:spPr>
          <a:xfrm rot="1660106">
            <a:off x="20324620" y="21325899"/>
            <a:ext cx="2292214" cy="4379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SOUTH COUNTY 20%</a:t>
            </a:r>
          </a:p>
        </p:txBody>
      </p:sp>
      <p:sp>
        <p:nvSpPr>
          <p:cNvPr id="119" name="Shape 183"/>
          <p:cNvSpPr txBox="1"/>
          <p:nvPr/>
        </p:nvSpPr>
        <p:spPr>
          <a:xfrm>
            <a:off x="19929595" y="18890795"/>
            <a:ext cx="892500" cy="315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SOUTH LAKES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23%</a:t>
            </a:r>
          </a:p>
        </p:txBody>
      </p:sp>
      <p:sp>
        <p:nvSpPr>
          <p:cNvPr id="120" name="Shape 184"/>
          <p:cNvSpPr txBox="1"/>
          <p:nvPr/>
        </p:nvSpPr>
        <p:spPr>
          <a:xfrm>
            <a:off x="21105207" y="19683573"/>
            <a:ext cx="1790699" cy="20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STUART 28%</a:t>
            </a:r>
          </a:p>
        </p:txBody>
      </p:sp>
      <p:sp>
        <p:nvSpPr>
          <p:cNvPr id="121" name="Shape 185"/>
          <p:cNvSpPr txBox="1"/>
          <p:nvPr/>
        </p:nvSpPr>
        <p:spPr>
          <a:xfrm>
            <a:off x="21420542" y="20578465"/>
            <a:ext cx="23177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WEST POTOMAC 24%</a:t>
            </a:r>
          </a:p>
        </p:txBody>
      </p:sp>
      <p:sp>
        <p:nvSpPr>
          <p:cNvPr id="122" name="Shape 186"/>
          <p:cNvSpPr txBox="1"/>
          <p:nvPr/>
        </p:nvSpPr>
        <p:spPr>
          <a:xfrm rot="-1285854">
            <a:off x="20397454" y="20235400"/>
            <a:ext cx="1119933" cy="4380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WEST SPRINGFIELD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18%</a:t>
            </a:r>
          </a:p>
        </p:txBody>
      </p:sp>
      <p:sp>
        <p:nvSpPr>
          <p:cNvPr id="123" name="Shape 187"/>
          <p:cNvSpPr txBox="1"/>
          <p:nvPr/>
        </p:nvSpPr>
        <p:spPr>
          <a:xfrm>
            <a:off x="19144087" y="19557270"/>
            <a:ext cx="723900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WESTFIELD 21%</a:t>
            </a:r>
          </a:p>
        </p:txBody>
      </p:sp>
      <p:sp>
        <p:nvSpPr>
          <p:cNvPr id="124" name="Shape 188"/>
          <p:cNvSpPr txBox="1"/>
          <p:nvPr/>
        </p:nvSpPr>
        <p:spPr>
          <a:xfrm>
            <a:off x="20238062" y="19832845"/>
            <a:ext cx="802500" cy="14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WOODSON 16%</a:t>
            </a:r>
          </a:p>
        </p:txBody>
      </p:sp>
      <p:sp>
        <p:nvSpPr>
          <p:cNvPr id="125" name="Shape 189"/>
          <p:cNvSpPr txBox="1"/>
          <p:nvPr/>
        </p:nvSpPr>
        <p:spPr>
          <a:xfrm>
            <a:off x="29361781" y="23265329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ANNANDALE 14%</a:t>
            </a:r>
          </a:p>
        </p:txBody>
      </p:sp>
      <p:sp>
        <p:nvSpPr>
          <p:cNvPr id="126" name="Shape 190"/>
          <p:cNvSpPr txBox="1"/>
          <p:nvPr/>
        </p:nvSpPr>
        <p:spPr>
          <a:xfrm>
            <a:off x="27771418" y="23387806"/>
            <a:ext cx="10607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CENTREVILLE 11%</a:t>
            </a:r>
          </a:p>
        </p:txBody>
      </p:sp>
      <p:sp>
        <p:nvSpPr>
          <p:cNvPr id="127" name="Shape 191"/>
          <p:cNvSpPr txBox="1"/>
          <p:nvPr/>
        </p:nvSpPr>
        <p:spPr>
          <a:xfrm>
            <a:off x="28001996" y="22858895"/>
            <a:ext cx="663000" cy="27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CHANTILLY 9%</a:t>
            </a:r>
          </a:p>
        </p:txBody>
      </p:sp>
      <p:sp>
        <p:nvSpPr>
          <p:cNvPr id="128" name="Shape 192"/>
          <p:cNvSpPr txBox="1"/>
          <p:nvPr/>
        </p:nvSpPr>
        <p:spPr>
          <a:xfrm>
            <a:off x="29727206" y="23585840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EDISON 15%</a:t>
            </a:r>
          </a:p>
        </p:txBody>
      </p:sp>
      <p:sp>
        <p:nvSpPr>
          <p:cNvPr id="129" name="Shape 193"/>
          <p:cNvSpPr txBox="1"/>
          <p:nvPr/>
        </p:nvSpPr>
        <p:spPr>
          <a:xfrm>
            <a:off x="28489071" y="23032070"/>
            <a:ext cx="1790699" cy="20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FAIRFAX 12%</a:t>
            </a:r>
          </a:p>
        </p:txBody>
      </p:sp>
      <p:sp>
        <p:nvSpPr>
          <p:cNvPr id="130" name="Shape 194"/>
          <p:cNvSpPr txBox="1"/>
          <p:nvPr/>
        </p:nvSpPr>
        <p:spPr>
          <a:xfrm>
            <a:off x="29110937" y="22928895"/>
            <a:ext cx="2292300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FALLS CHURCH 13%</a:t>
            </a:r>
          </a:p>
        </p:txBody>
      </p:sp>
      <p:sp>
        <p:nvSpPr>
          <p:cNvPr id="131" name="Shape 195"/>
          <p:cNvSpPr txBox="1"/>
          <p:nvPr/>
        </p:nvSpPr>
        <p:spPr>
          <a:xfrm>
            <a:off x="29480481" y="23918778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HAYFIELD 13%</a:t>
            </a:r>
          </a:p>
        </p:txBody>
      </p:sp>
      <p:sp>
        <p:nvSpPr>
          <p:cNvPr id="132" name="Shape 196"/>
          <p:cNvSpPr txBox="1"/>
          <p:nvPr/>
        </p:nvSpPr>
        <p:spPr>
          <a:xfrm>
            <a:off x="28266109" y="22048840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HERNDON 12%</a:t>
            </a:r>
          </a:p>
        </p:txBody>
      </p:sp>
      <p:sp>
        <p:nvSpPr>
          <p:cNvPr id="133" name="Shape 197"/>
          <p:cNvSpPr txBox="1"/>
          <p:nvPr/>
        </p:nvSpPr>
        <p:spPr>
          <a:xfrm>
            <a:off x="29636571" y="23342293"/>
            <a:ext cx="2482800" cy="20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THOMAS JEFFERSON 16%</a:t>
            </a:r>
          </a:p>
        </p:txBody>
      </p:sp>
      <p:sp>
        <p:nvSpPr>
          <p:cNvPr id="134" name="Shape 198"/>
          <p:cNvSpPr txBox="1"/>
          <p:nvPr/>
        </p:nvSpPr>
        <p:spPr>
          <a:xfrm>
            <a:off x="28596725" y="24038795"/>
            <a:ext cx="9782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LAKE BRADDOCK 11%</a:t>
            </a:r>
          </a:p>
        </p:txBody>
      </p:sp>
      <p:sp>
        <p:nvSpPr>
          <p:cNvPr id="135" name="Shape 199"/>
          <p:cNvSpPr txBox="1"/>
          <p:nvPr/>
        </p:nvSpPr>
        <p:spPr>
          <a:xfrm rot="1875677">
            <a:off x="28700064" y="21875610"/>
            <a:ext cx="644003" cy="277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LANGLEY 9%</a:t>
            </a:r>
          </a:p>
        </p:txBody>
      </p:sp>
      <p:sp>
        <p:nvSpPr>
          <p:cNvPr id="136" name="Shape 200"/>
          <p:cNvSpPr txBox="1"/>
          <p:nvPr/>
        </p:nvSpPr>
        <p:spPr>
          <a:xfrm>
            <a:off x="29413021" y="23731893"/>
            <a:ext cx="1790699" cy="20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LEE 17%</a:t>
            </a:r>
          </a:p>
        </p:txBody>
      </p:sp>
      <p:sp>
        <p:nvSpPr>
          <p:cNvPr id="137" name="Shape 201"/>
          <p:cNvSpPr txBox="1"/>
          <p:nvPr/>
        </p:nvSpPr>
        <p:spPr>
          <a:xfrm>
            <a:off x="28750296" y="22600248"/>
            <a:ext cx="1790699" cy="27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MADISON 9%</a:t>
            </a:r>
          </a:p>
        </p:txBody>
      </p:sp>
      <p:sp>
        <p:nvSpPr>
          <p:cNvPr id="138" name="Shape 202"/>
          <p:cNvSpPr txBox="1"/>
          <p:nvPr/>
        </p:nvSpPr>
        <p:spPr>
          <a:xfrm rot="1819555">
            <a:off x="29058878" y="22541820"/>
            <a:ext cx="605443" cy="278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MARSHALL 9%</a:t>
            </a:r>
          </a:p>
        </p:txBody>
      </p:sp>
      <p:sp>
        <p:nvSpPr>
          <p:cNvPr id="139" name="Shape 203"/>
          <p:cNvSpPr txBox="1"/>
          <p:nvPr/>
        </p:nvSpPr>
        <p:spPr>
          <a:xfrm rot="-389570">
            <a:off x="29461442" y="22378485"/>
            <a:ext cx="1790785" cy="4381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MCLEAN 10%</a:t>
            </a:r>
          </a:p>
        </p:txBody>
      </p:sp>
      <p:sp>
        <p:nvSpPr>
          <p:cNvPr id="140" name="Shape 204"/>
          <p:cNvSpPr txBox="1"/>
          <p:nvPr/>
        </p:nvSpPr>
        <p:spPr>
          <a:xfrm>
            <a:off x="29518656" y="24262198"/>
            <a:ext cx="2584500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MOUNT VERNON 19%</a:t>
            </a:r>
          </a:p>
        </p:txBody>
      </p:sp>
      <p:sp>
        <p:nvSpPr>
          <p:cNvPr id="141" name="Shape 205"/>
          <p:cNvSpPr txBox="1"/>
          <p:nvPr/>
        </p:nvSpPr>
        <p:spPr>
          <a:xfrm>
            <a:off x="28437121" y="22809395"/>
            <a:ext cx="723900" cy="20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OAKTON 11%</a:t>
            </a:r>
          </a:p>
        </p:txBody>
      </p:sp>
      <p:sp>
        <p:nvSpPr>
          <p:cNvPr id="142" name="Shape 206"/>
          <p:cNvSpPr txBox="1"/>
          <p:nvPr/>
        </p:nvSpPr>
        <p:spPr>
          <a:xfrm>
            <a:off x="28306450" y="23615270"/>
            <a:ext cx="892500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ROBINSON 8%</a:t>
            </a:r>
          </a:p>
        </p:txBody>
      </p:sp>
      <p:sp>
        <p:nvSpPr>
          <p:cNvPr id="143" name="Shape 207"/>
          <p:cNvSpPr txBox="1"/>
          <p:nvPr/>
        </p:nvSpPr>
        <p:spPr>
          <a:xfrm rot="1660106">
            <a:off x="28802856" y="24708682"/>
            <a:ext cx="2292214" cy="4379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SOUTH COUNTY 10%</a:t>
            </a:r>
          </a:p>
        </p:txBody>
      </p:sp>
      <p:sp>
        <p:nvSpPr>
          <p:cNvPr id="144" name="Shape 208"/>
          <p:cNvSpPr txBox="1"/>
          <p:nvPr/>
        </p:nvSpPr>
        <p:spPr>
          <a:xfrm>
            <a:off x="28484021" y="22235420"/>
            <a:ext cx="541500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SOUTH LAKES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13%</a:t>
            </a:r>
          </a:p>
        </p:txBody>
      </p:sp>
      <p:sp>
        <p:nvSpPr>
          <p:cNvPr id="145" name="Shape 209"/>
          <p:cNvSpPr txBox="1"/>
          <p:nvPr/>
        </p:nvSpPr>
        <p:spPr>
          <a:xfrm>
            <a:off x="29583446" y="23104409"/>
            <a:ext cx="1790699" cy="20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STUART 16%</a:t>
            </a:r>
          </a:p>
        </p:txBody>
      </p:sp>
      <p:sp>
        <p:nvSpPr>
          <p:cNvPr id="146" name="Shape 210"/>
          <p:cNvSpPr txBox="1"/>
          <p:nvPr/>
        </p:nvSpPr>
        <p:spPr>
          <a:xfrm>
            <a:off x="29868881" y="24035300"/>
            <a:ext cx="23177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WEST POTOMAC 15%</a:t>
            </a:r>
          </a:p>
        </p:txBody>
      </p:sp>
      <p:sp>
        <p:nvSpPr>
          <p:cNvPr id="147" name="Shape 211"/>
          <p:cNvSpPr txBox="1"/>
          <p:nvPr/>
        </p:nvSpPr>
        <p:spPr>
          <a:xfrm rot="-1285939">
            <a:off x="28842213" y="23678131"/>
            <a:ext cx="1037761" cy="2397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WEST SPRINGFIELD 13%</a:t>
            </a:r>
          </a:p>
        </p:txBody>
      </p:sp>
      <p:sp>
        <p:nvSpPr>
          <p:cNvPr id="148" name="Shape 212"/>
          <p:cNvSpPr txBox="1"/>
          <p:nvPr/>
        </p:nvSpPr>
        <p:spPr>
          <a:xfrm>
            <a:off x="27622321" y="22978120"/>
            <a:ext cx="9782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WESTFIELD 12%</a:t>
            </a:r>
          </a:p>
        </p:txBody>
      </p:sp>
      <p:sp>
        <p:nvSpPr>
          <p:cNvPr id="149" name="Shape 213"/>
          <p:cNvSpPr txBox="1"/>
          <p:nvPr/>
        </p:nvSpPr>
        <p:spPr>
          <a:xfrm>
            <a:off x="28716296" y="23253681"/>
            <a:ext cx="2050499" cy="14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WOODSON 9%</a:t>
            </a:r>
          </a:p>
        </p:txBody>
      </p:sp>
      <p:sp>
        <p:nvSpPr>
          <p:cNvPr id="150" name="Shape 214"/>
          <p:cNvSpPr txBox="1"/>
          <p:nvPr/>
        </p:nvSpPr>
        <p:spPr>
          <a:xfrm>
            <a:off x="20898254" y="26500790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ANNANDALE 64%</a:t>
            </a:r>
          </a:p>
        </p:txBody>
      </p:sp>
      <p:sp>
        <p:nvSpPr>
          <p:cNvPr id="151" name="Shape 215"/>
          <p:cNvSpPr txBox="1"/>
          <p:nvPr/>
        </p:nvSpPr>
        <p:spPr>
          <a:xfrm>
            <a:off x="19307893" y="26623268"/>
            <a:ext cx="10607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CENTREVILLE 72%</a:t>
            </a:r>
          </a:p>
        </p:txBody>
      </p:sp>
      <p:sp>
        <p:nvSpPr>
          <p:cNvPr id="152" name="Shape 216"/>
          <p:cNvSpPr txBox="1"/>
          <p:nvPr/>
        </p:nvSpPr>
        <p:spPr>
          <a:xfrm>
            <a:off x="19538457" y="26094348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CHANTILLY 76%</a:t>
            </a:r>
          </a:p>
        </p:txBody>
      </p:sp>
      <p:sp>
        <p:nvSpPr>
          <p:cNvPr id="153" name="Shape 217"/>
          <p:cNvSpPr txBox="1"/>
          <p:nvPr/>
        </p:nvSpPr>
        <p:spPr>
          <a:xfrm>
            <a:off x="21263679" y="26821303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EDISON 62%</a:t>
            </a:r>
          </a:p>
        </p:txBody>
      </p:sp>
      <p:sp>
        <p:nvSpPr>
          <p:cNvPr id="154" name="Shape 218"/>
          <p:cNvSpPr txBox="1"/>
          <p:nvPr/>
        </p:nvSpPr>
        <p:spPr>
          <a:xfrm>
            <a:off x="20025545" y="26267540"/>
            <a:ext cx="1790699" cy="20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FAIRFAX 72%</a:t>
            </a:r>
          </a:p>
        </p:txBody>
      </p:sp>
      <p:sp>
        <p:nvSpPr>
          <p:cNvPr id="155" name="Shape 219"/>
          <p:cNvSpPr txBox="1"/>
          <p:nvPr/>
        </p:nvSpPr>
        <p:spPr>
          <a:xfrm>
            <a:off x="20647410" y="26164359"/>
            <a:ext cx="2292300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FALLS CHURCH 63%</a:t>
            </a:r>
          </a:p>
        </p:txBody>
      </p:sp>
      <p:sp>
        <p:nvSpPr>
          <p:cNvPr id="156" name="Shape 220"/>
          <p:cNvSpPr txBox="1"/>
          <p:nvPr/>
        </p:nvSpPr>
        <p:spPr>
          <a:xfrm>
            <a:off x="21016954" y="27109140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HAYFIELD 69%</a:t>
            </a:r>
          </a:p>
        </p:txBody>
      </p:sp>
      <p:sp>
        <p:nvSpPr>
          <p:cNvPr id="157" name="Shape 221"/>
          <p:cNvSpPr txBox="1"/>
          <p:nvPr/>
        </p:nvSpPr>
        <p:spPr>
          <a:xfrm>
            <a:off x="19802582" y="25284304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HERNDON 70%</a:t>
            </a:r>
          </a:p>
        </p:txBody>
      </p:sp>
      <p:sp>
        <p:nvSpPr>
          <p:cNvPr id="158" name="Shape 222"/>
          <p:cNvSpPr txBox="1"/>
          <p:nvPr/>
        </p:nvSpPr>
        <p:spPr>
          <a:xfrm>
            <a:off x="21173045" y="26577746"/>
            <a:ext cx="2482800" cy="24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THOMAS JEFFERSON 86%</a:t>
            </a:r>
          </a:p>
        </p:txBody>
      </p:sp>
      <p:sp>
        <p:nvSpPr>
          <p:cNvPr id="159" name="Shape 223"/>
          <p:cNvSpPr txBox="1"/>
          <p:nvPr/>
        </p:nvSpPr>
        <p:spPr>
          <a:xfrm>
            <a:off x="20133193" y="27185343"/>
            <a:ext cx="1101300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LAKE BRADDOCK 77%</a:t>
            </a:r>
          </a:p>
        </p:txBody>
      </p:sp>
      <p:sp>
        <p:nvSpPr>
          <p:cNvPr id="160" name="Shape 224"/>
          <p:cNvSpPr txBox="1"/>
          <p:nvPr/>
        </p:nvSpPr>
        <p:spPr>
          <a:xfrm rot="1875139">
            <a:off x="20122327" y="25284694"/>
            <a:ext cx="1379122" cy="5119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LANGLEY 81%</a:t>
            </a:r>
          </a:p>
        </p:txBody>
      </p:sp>
      <p:sp>
        <p:nvSpPr>
          <p:cNvPr id="161" name="Shape 225"/>
          <p:cNvSpPr txBox="1"/>
          <p:nvPr/>
        </p:nvSpPr>
        <p:spPr>
          <a:xfrm>
            <a:off x="20949495" y="26967350"/>
            <a:ext cx="1790699" cy="24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LEE 58%</a:t>
            </a:r>
          </a:p>
        </p:txBody>
      </p:sp>
      <p:sp>
        <p:nvSpPr>
          <p:cNvPr id="162" name="Shape 226"/>
          <p:cNvSpPr txBox="1"/>
          <p:nvPr/>
        </p:nvSpPr>
        <p:spPr>
          <a:xfrm>
            <a:off x="20286760" y="25835718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MADISON 80%</a:t>
            </a:r>
          </a:p>
        </p:txBody>
      </p:sp>
      <p:sp>
        <p:nvSpPr>
          <p:cNvPr id="163" name="Shape 227"/>
          <p:cNvSpPr txBox="1"/>
          <p:nvPr/>
        </p:nvSpPr>
        <p:spPr>
          <a:xfrm rot="1820045">
            <a:off x="20539718" y="25822737"/>
            <a:ext cx="828644" cy="437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MARSHALL 77%</a:t>
            </a:r>
          </a:p>
        </p:txBody>
      </p:sp>
      <p:sp>
        <p:nvSpPr>
          <p:cNvPr id="164" name="Shape 228"/>
          <p:cNvSpPr txBox="1"/>
          <p:nvPr/>
        </p:nvSpPr>
        <p:spPr>
          <a:xfrm rot="-389570">
            <a:off x="20997917" y="25613948"/>
            <a:ext cx="1790785" cy="4381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5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MCLEAN 79%</a:t>
            </a:r>
          </a:p>
        </p:txBody>
      </p:sp>
      <p:sp>
        <p:nvSpPr>
          <p:cNvPr id="165" name="Shape 229"/>
          <p:cNvSpPr txBox="1"/>
          <p:nvPr/>
        </p:nvSpPr>
        <p:spPr>
          <a:xfrm>
            <a:off x="21055129" y="27433903"/>
            <a:ext cx="2584500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MOUNT VERNON 59%</a:t>
            </a:r>
          </a:p>
        </p:txBody>
      </p:sp>
      <p:sp>
        <p:nvSpPr>
          <p:cNvPr id="166" name="Shape 230"/>
          <p:cNvSpPr txBox="1"/>
          <p:nvPr/>
        </p:nvSpPr>
        <p:spPr>
          <a:xfrm>
            <a:off x="19973595" y="26044845"/>
            <a:ext cx="723900" cy="29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OAKTON 83%</a:t>
            </a:r>
          </a:p>
        </p:txBody>
      </p:sp>
      <p:sp>
        <p:nvSpPr>
          <p:cNvPr id="167" name="Shape 231"/>
          <p:cNvSpPr txBox="1"/>
          <p:nvPr/>
        </p:nvSpPr>
        <p:spPr>
          <a:xfrm>
            <a:off x="19842920" y="26850718"/>
            <a:ext cx="802500" cy="315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ROBINSON 75%</a:t>
            </a:r>
          </a:p>
        </p:txBody>
      </p:sp>
      <p:sp>
        <p:nvSpPr>
          <p:cNvPr id="168" name="Shape 232"/>
          <p:cNvSpPr txBox="1"/>
          <p:nvPr/>
        </p:nvSpPr>
        <p:spPr>
          <a:xfrm rot="1660106">
            <a:off x="20339333" y="27982201"/>
            <a:ext cx="2292214" cy="4379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SOUTH COUNTY 73%</a:t>
            </a:r>
          </a:p>
        </p:txBody>
      </p:sp>
      <p:sp>
        <p:nvSpPr>
          <p:cNvPr id="169" name="Shape 233"/>
          <p:cNvSpPr txBox="1"/>
          <p:nvPr/>
        </p:nvSpPr>
        <p:spPr>
          <a:xfrm>
            <a:off x="19944295" y="25547095"/>
            <a:ext cx="694199" cy="29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SOUTH LAKES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72%</a:t>
            </a:r>
          </a:p>
        </p:txBody>
      </p:sp>
      <p:sp>
        <p:nvSpPr>
          <p:cNvPr id="170" name="Shape 234"/>
          <p:cNvSpPr txBox="1"/>
          <p:nvPr/>
        </p:nvSpPr>
        <p:spPr>
          <a:xfrm>
            <a:off x="21119920" y="26339871"/>
            <a:ext cx="1790699" cy="20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STUART 59%</a:t>
            </a:r>
          </a:p>
        </p:txBody>
      </p:sp>
      <p:sp>
        <p:nvSpPr>
          <p:cNvPr id="171" name="Shape 235"/>
          <p:cNvSpPr txBox="1"/>
          <p:nvPr/>
        </p:nvSpPr>
        <p:spPr>
          <a:xfrm>
            <a:off x="21329154" y="27207003"/>
            <a:ext cx="23177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WEST POTOMAC 67%</a:t>
            </a:r>
          </a:p>
        </p:txBody>
      </p:sp>
      <p:sp>
        <p:nvSpPr>
          <p:cNvPr id="172" name="Shape 236"/>
          <p:cNvSpPr txBox="1"/>
          <p:nvPr/>
        </p:nvSpPr>
        <p:spPr>
          <a:xfrm rot="-1285637">
            <a:off x="20377896" y="26898652"/>
            <a:ext cx="1117648" cy="2501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WEST SPRINGFIELD 75%</a:t>
            </a:r>
          </a:p>
        </p:txBody>
      </p:sp>
      <p:sp>
        <p:nvSpPr>
          <p:cNvPr id="173" name="Shape 237"/>
          <p:cNvSpPr txBox="1"/>
          <p:nvPr/>
        </p:nvSpPr>
        <p:spPr>
          <a:xfrm>
            <a:off x="19158795" y="26213570"/>
            <a:ext cx="9308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WESTFIELD 72%</a:t>
            </a:r>
          </a:p>
        </p:txBody>
      </p:sp>
      <p:sp>
        <p:nvSpPr>
          <p:cNvPr id="174" name="Shape 238"/>
          <p:cNvSpPr txBox="1"/>
          <p:nvPr/>
        </p:nvSpPr>
        <p:spPr>
          <a:xfrm>
            <a:off x="20252770" y="26489143"/>
            <a:ext cx="2050499" cy="14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WOODSON 79%</a:t>
            </a:r>
          </a:p>
        </p:txBody>
      </p:sp>
      <p:sp>
        <p:nvSpPr>
          <p:cNvPr id="175" name="Shape 239"/>
          <p:cNvSpPr txBox="1"/>
          <p:nvPr/>
        </p:nvSpPr>
        <p:spPr>
          <a:xfrm>
            <a:off x="29399606" y="29949381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ANNANDALE 73%</a:t>
            </a:r>
          </a:p>
        </p:txBody>
      </p:sp>
      <p:sp>
        <p:nvSpPr>
          <p:cNvPr id="176" name="Shape 240"/>
          <p:cNvSpPr txBox="1"/>
          <p:nvPr/>
        </p:nvSpPr>
        <p:spPr>
          <a:xfrm>
            <a:off x="27809243" y="30071859"/>
            <a:ext cx="10607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CENTREVILLE 81%</a:t>
            </a:r>
          </a:p>
        </p:txBody>
      </p:sp>
      <p:sp>
        <p:nvSpPr>
          <p:cNvPr id="177" name="Shape 241"/>
          <p:cNvSpPr txBox="1"/>
          <p:nvPr/>
        </p:nvSpPr>
        <p:spPr>
          <a:xfrm>
            <a:off x="28039809" y="29542940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CHANTILLY 83%</a:t>
            </a:r>
          </a:p>
        </p:txBody>
      </p:sp>
      <p:sp>
        <p:nvSpPr>
          <p:cNvPr id="178" name="Shape 242"/>
          <p:cNvSpPr txBox="1"/>
          <p:nvPr/>
        </p:nvSpPr>
        <p:spPr>
          <a:xfrm>
            <a:off x="29765031" y="30269893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EDISON 75%</a:t>
            </a:r>
          </a:p>
        </p:txBody>
      </p:sp>
      <p:sp>
        <p:nvSpPr>
          <p:cNvPr id="179" name="Shape 243"/>
          <p:cNvSpPr txBox="1"/>
          <p:nvPr/>
        </p:nvSpPr>
        <p:spPr>
          <a:xfrm>
            <a:off x="28526896" y="29716125"/>
            <a:ext cx="1790699" cy="20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FAIRFAX 76%</a:t>
            </a:r>
          </a:p>
        </p:txBody>
      </p:sp>
      <p:sp>
        <p:nvSpPr>
          <p:cNvPr id="180" name="Shape 244"/>
          <p:cNvSpPr txBox="1"/>
          <p:nvPr/>
        </p:nvSpPr>
        <p:spPr>
          <a:xfrm>
            <a:off x="29148762" y="29612950"/>
            <a:ext cx="2292300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5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FALLS CHURCH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5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73%</a:t>
            </a:r>
          </a:p>
        </p:txBody>
      </p:sp>
      <p:sp>
        <p:nvSpPr>
          <p:cNvPr id="181" name="Shape 245"/>
          <p:cNvSpPr txBox="1"/>
          <p:nvPr/>
        </p:nvSpPr>
        <p:spPr>
          <a:xfrm>
            <a:off x="29518306" y="30557731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HAYFIELD 81%</a:t>
            </a:r>
          </a:p>
        </p:txBody>
      </p:sp>
      <p:sp>
        <p:nvSpPr>
          <p:cNvPr id="182" name="Shape 246"/>
          <p:cNvSpPr txBox="1"/>
          <p:nvPr/>
        </p:nvSpPr>
        <p:spPr>
          <a:xfrm>
            <a:off x="28303934" y="28732893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HERNDON 80%</a:t>
            </a:r>
          </a:p>
        </p:txBody>
      </p:sp>
      <p:sp>
        <p:nvSpPr>
          <p:cNvPr id="183" name="Shape 247"/>
          <p:cNvSpPr txBox="1"/>
          <p:nvPr/>
        </p:nvSpPr>
        <p:spPr>
          <a:xfrm>
            <a:off x="29674396" y="30026346"/>
            <a:ext cx="2482800" cy="27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THOMAS JEFFERSON 83%</a:t>
            </a:r>
          </a:p>
        </p:txBody>
      </p:sp>
      <p:sp>
        <p:nvSpPr>
          <p:cNvPr id="184" name="Shape 248"/>
          <p:cNvSpPr txBox="1"/>
          <p:nvPr/>
        </p:nvSpPr>
        <p:spPr>
          <a:xfrm>
            <a:off x="28634543" y="30633946"/>
            <a:ext cx="10607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LAKE BRADDOCK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81%</a:t>
            </a:r>
          </a:p>
        </p:txBody>
      </p:sp>
      <p:sp>
        <p:nvSpPr>
          <p:cNvPr id="185" name="Shape 249"/>
          <p:cNvSpPr txBox="1"/>
          <p:nvPr/>
        </p:nvSpPr>
        <p:spPr>
          <a:xfrm rot="1875139">
            <a:off x="28623679" y="28733285"/>
            <a:ext cx="1379122" cy="5119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LANGLEY 84%</a:t>
            </a:r>
          </a:p>
        </p:txBody>
      </p:sp>
      <p:sp>
        <p:nvSpPr>
          <p:cNvPr id="186" name="Shape 250"/>
          <p:cNvSpPr txBox="1"/>
          <p:nvPr/>
        </p:nvSpPr>
        <p:spPr>
          <a:xfrm>
            <a:off x="29450846" y="30415946"/>
            <a:ext cx="762000" cy="20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LEE 76%</a:t>
            </a:r>
          </a:p>
        </p:txBody>
      </p:sp>
      <p:sp>
        <p:nvSpPr>
          <p:cNvPr id="187" name="Shape 251"/>
          <p:cNvSpPr txBox="1"/>
          <p:nvPr/>
        </p:nvSpPr>
        <p:spPr>
          <a:xfrm>
            <a:off x="28788112" y="29284309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MADISON 87%</a:t>
            </a:r>
          </a:p>
        </p:txBody>
      </p:sp>
      <p:sp>
        <p:nvSpPr>
          <p:cNvPr id="188" name="Shape 252"/>
          <p:cNvSpPr txBox="1"/>
          <p:nvPr/>
        </p:nvSpPr>
        <p:spPr>
          <a:xfrm rot="1820195">
            <a:off x="28975179" y="29514337"/>
            <a:ext cx="1790809" cy="437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MARSHALL 83%</a:t>
            </a:r>
          </a:p>
        </p:txBody>
      </p:sp>
      <p:sp>
        <p:nvSpPr>
          <p:cNvPr id="189" name="Shape 253"/>
          <p:cNvSpPr txBox="1"/>
          <p:nvPr/>
        </p:nvSpPr>
        <p:spPr>
          <a:xfrm rot="-389570">
            <a:off x="29499267" y="29062538"/>
            <a:ext cx="1790785" cy="4381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5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MCLEAN 84%</a:t>
            </a:r>
          </a:p>
        </p:txBody>
      </p:sp>
      <p:sp>
        <p:nvSpPr>
          <p:cNvPr id="190" name="Shape 254"/>
          <p:cNvSpPr txBox="1"/>
          <p:nvPr/>
        </p:nvSpPr>
        <p:spPr>
          <a:xfrm>
            <a:off x="29556481" y="30882493"/>
            <a:ext cx="2584500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MOUNT VERNON 77%</a:t>
            </a:r>
          </a:p>
        </p:txBody>
      </p:sp>
      <p:sp>
        <p:nvSpPr>
          <p:cNvPr id="191" name="Shape 255"/>
          <p:cNvSpPr txBox="1"/>
          <p:nvPr/>
        </p:nvSpPr>
        <p:spPr>
          <a:xfrm>
            <a:off x="28474946" y="29493440"/>
            <a:ext cx="1790699" cy="24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OAKTON 85%</a:t>
            </a:r>
          </a:p>
        </p:txBody>
      </p:sp>
      <p:sp>
        <p:nvSpPr>
          <p:cNvPr id="192" name="Shape 256"/>
          <p:cNvSpPr txBox="1"/>
          <p:nvPr/>
        </p:nvSpPr>
        <p:spPr>
          <a:xfrm>
            <a:off x="28344281" y="30299318"/>
            <a:ext cx="17906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ROBINSON 83%</a:t>
            </a:r>
          </a:p>
        </p:txBody>
      </p:sp>
      <p:sp>
        <p:nvSpPr>
          <p:cNvPr id="193" name="Shape 257"/>
          <p:cNvSpPr txBox="1"/>
          <p:nvPr/>
        </p:nvSpPr>
        <p:spPr>
          <a:xfrm rot="1660106">
            <a:off x="28792393" y="31425423"/>
            <a:ext cx="2292214" cy="4379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SOUTH COUNTY 82%</a:t>
            </a:r>
          </a:p>
        </p:txBody>
      </p:sp>
      <p:sp>
        <p:nvSpPr>
          <p:cNvPr id="194" name="Shape 258"/>
          <p:cNvSpPr txBox="1"/>
          <p:nvPr/>
        </p:nvSpPr>
        <p:spPr>
          <a:xfrm>
            <a:off x="28445646" y="28995675"/>
            <a:ext cx="2317799" cy="27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SOUTH LAKES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82%</a:t>
            </a:r>
          </a:p>
        </p:txBody>
      </p:sp>
      <p:sp>
        <p:nvSpPr>
          <p:cNvPr id="195" name="Shape 259"/>
          <p:cNvSpPr txBox="1"/>
          <p:nvPr/>
        </p:nvSpPr>
        <p:spPr>
          <a:xfrm>
            <a:off x="29621271" y="29788462"/>
            <a:ext cx="1790699" cy="20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STUART 77%</a:t>
            </a:r>
          </a:p>
        </p:txBody>
      </p:sp>
      <p:sp>
        <p:nvSpPr>
          <p:cNvPr id="196" name="Shape 260"/>
          <p:cNvSpPr txBox="1"/>
          <p:nvPr/>
        </p:nvSpPr>
        <p:spPr>
          <a:xfrm>
            <a:off x="29830506" y="30655593"/>
            <a:ext cx="2317799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WEST POTOMAC 81%</a:t>
            </a:r>
          </a:p>
        </p:txBody>
      </p:sp>
      <p:sp>
        <p:nvSpPr>
          <p:cNvPr id="197" name="Shape 261"/>
          <p:cNvSpPr txBox="1"/>
          <p:nvPr/>
        </p:nvSpPr>
        <p:spPr>
          <a:xfrm rot="-1285666">
            <a:off x="28837742" y="30117225"/>
            <a:ext cx="2374852" cy="2607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WEST SPRINGFIELD 82%</a:t>
            </a:r>
          </a:p>
        </p:txBody>
      </p:sp>
      <p:sp>
        <p:nvSpPr>
          <p:cNvPr id="198" name="Shape 262"/>
          <p:cNvSpPr txBox="1"/>
          <p:nvPr/>
        </p:nvSpPr>
        <p:spPr>
          <a:xfrm>
            <a:off x="27660146" y="29662171"/>
            <a:ext cx="663000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6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WESTFIELD 81%</a:t>
            </a:r>
          </a:p>
        </p:txBody>
      </p:sp>
      <p:sp>
        <p:nvSpPr>
          <p:cNvPr id="199" name="Shape 263"/>
          <p:cNvSpPr txBox="1"/>
          <p:nvPr/>
        </p:nvSpPr>
        <p:spPr>
          <a:xfrm>
            <a:off x="28754121" y="29937734"/>
            <a:ext cx="2050499" cy="14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</a:pPr>
            <a:r>
              <a:rPr lang="en-US" sz="5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WOODSON 83%</a:t>
            </a:r>
          </a:p>
        </p:txBody>
      </p:sp>
      <p:pic>
        <p:nvPicPr>
          <p:cNvPr id="200" name="Shape 264"/>
          <p:cNvPicPr preferRelativeResize="0"/>
          <p:nvPr/>
        </p:nvPicPr>
        <p:blipFill rotWithShape="1">
          <a:blip r:embed="rId11">
            <a:alphaModFix/>
          </a:blip>
          <a:srcRect l="50477" t="19181" b="8677"/>
          <a:stretch/>
        </p:blipFill>
        <p:spPr>
          <a:xfrm>
            <a:off x="1225116" y="33068219"/>
            <a:ext cx="6804253" cy="556518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65"/>
          <p:cNvSpPr txBox="1"/>
          <p:nvPr/>
        </p:nvSpPr>
        <p:spPr>
          <a:xfrm>
            <a:off x="1225116" y="32510077"/>
            <a:ext cx="12996117" cy="15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Example of aligning one ACS variable (cognitive difficulty)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95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66"/>
          <p:cNvSpPr txBox="1"/>
          <p:nvPr/>
        </p:nvSpPr>
        <p:spPr>
          <a:xfrm>
            <a:off x="14889199" y="32534111"/>
            <a:ext cx="20082024" cy="40355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71500" marR="0" lvl="0" indent="-55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300" dirty="0">
                <a:latin typeface="Trebuchet MS"/>
                <a:ea typeface="Trebuchet MS"/>
                <a:cs typeface="Trebuchet MS"/>
                <a:sym typeface="Trebuchet MS"/>
              </a:rPr>
              <a:t>Created a synthetic population of Fairfax county and impute each individual with characteristics of the variables </a:t>
            </a:r>
            <a:r>
              <a:rPr lang="en-US" sz="2300" dirty="0" smtClean="0">
                <a:latin typeface="Trebuchet MS"/>
                <a:ea typeface="Trebuchet MS"/>
                <a:cs typeface="Trebuchet MS"/>
                <a:sym typeface="Trebuchet MS"/>
              </a:rPr>
              <a:t>of </a:t>
            </a:r>
            <a:r>
              <a:rPr lang="en-US" sz="2300" dirty="0">
                <a:latin typeface="Trebuchet MS"/>
                <a:ea typeface="Trebuchet MS"/>
                <a:cs typeface="Trebuchet MS"/>
                <a:sym typeface="Trebuchet MS"/>
              </a:rPr>
              <a:t>interest to us (e.g., age, income, race, cognitive ability, language difficulty)</a:t>
            </a:r>
          </a:p>
          <a:p>
            <a:pPr marL="571500" marR="0" lvl="0" indent="-55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300" dirty="0">
                <a:latin typeface="Trebuchet MS"/>
                <a:ea typeface="Trebuchet MS"/>
                <a:cs typeface="Trebuchet MS"/>
                <a:sym typeface="Trebuchet MS"/>
              </a:rPr>
              <a:t>Re-computed summary statistics of those individuals by high school boundaries </a:t>
            </a:r>
          </a:p>
          <a:p>
            <a:pPr marL="571500" marR="0" lvl="0" indent="-55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300" dirty="0">
                <a:latin typeface="Trebuchet MS"/>
                <a:ea typeface="Trebuchet MS"/>
                <a:cs typeface="Trebuchet MS"/>
                <a:sym typeface="Trebuchet MS"/>
              </a:rPr>
              <a:t>Data sources: From the Census Bureau, PUMS micro data and ACS tables by zip code tabulated area (ZCTA)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Method Summary</a:t>
            </a:r>
          </a:p>
          <a:p>
            <a:pPr marL="571500" marR="0" lvl="0" indent="-55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300" dirty="0">
                <a:latin typeface="Trebuchet MS"/>
                <a:ea typeface="Trebuchet MS"/>
                <a:cs typeface="Trebuchet MS"/>
                <a:sym typeface="Trebuchet MS"/>
              </a:rPr>
              <a:t>Imputed (or sampled) a synthetic population for Fairfax using </a:t>
            </a:r>
            <a:r>
              <a:rPr lang="en-US" sz="2300" dirty="0" smtClean="0">
                <a:latin typeface="Trebuchet MS"/>
                <a:ea typeface="Trebuchet MS"/>
                <a:cs typeface="Trebuchet MS"/>
                <a:sym typeface="Trebuchet MS"/>
              </a:rPr>
              <a:t>public use micro </a:t>
            </a:r>
            <a:r>
              <a:rPr lang="en-US" sz="2300" dirty="0"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</a:p>
          <a:p>
            <a:pPr marL="571500" marR="0" lvl="0" indent="-55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300" dirty="0">
                <a:latin typeface="Trebuchet MS"/>
                <a:ea typeface="Trebuchet MS"/>
                <a:cs typeface="Trebuchet MS"/>
                <a:sym typeface="Trebuchet MS"/>
              </a:rPr>
              <a:t>Imputation was used by Multivariate Imputation by Chained </a:t>
            </a:r>
            <a:r>
              <a:rPr lang="en-US" sz="2300" dirty="0" smtClean="0">
                <a:latin typeface="Trebuchet MS"/>
                <a:ea typeface="Trebuchet MS"/>
                <a:cs typeface="Trebuchet MS"/>
                <a:sym typeface="Trebuchet MS"/>
              </a:rPr>
              <a:t>Equations </a:t>
            </a:r>
            <a:r>
              <a:rPr lang="en-US" sz="2300" dirty="0">
                <a:latin typeface="Trebuchet MS"/>
                <a:ea typeface="Trebuchet MS"/>
                <a:cs typeface="Trebuchet MS"/>
                <a:sym typeface="Trebuchet MS"/>
              </a:rPr>
              <a:t>(MICE)</a:t>
            </a:r>
            <a:r>
              <a:rPr lang="en-US" sz="2300" baseline="30000" dirty="0">
                <a:latin typeface="Trebuchet MS"/>
                <a:ea typeface="Trebuchet MS"/>
                <a:cs typeface="Trebuchet MS"/>
                <a:sym typeface="Trebuchet MS"/>
              </a:rPr>
              <a:t>8</a:t>
            </a:r>
          </a:p>
          <a:p>
            <a:pPr marL="571500" marR="0" lvl="0" indent="-55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300" dirty="0">
                <a:latin typeface="Trebuchet MS"/>
                <a:ea typeface="Trebuchet MS"/>
                <a:cs typeface="Trebuchet MS"/>
                <a:sym typeface="Trebuchet MS"/>
              </a:rPr>
              <a:t>Specified a distribution for each variable of </a:t>
            </a:r>
            <a:r>
              <a:rPr lang="en-US" sz="2300" dirty="0" smtClean="0">
                <a:latin typeface="Trebuchet MS"/>
                <a:ea typeface="Trebuchet MS"/>
                <a:cs typeface="Trebuchet MS"/>
                <a:sym typeface="Trebuchet MS"/>
              </a:rPr>
              <a:t>interest </a:t>
            </a:r>
            <a:r>
              <a:rPr lang="en-US" sz="2300" dirty="0">
                <a:latin typeface="Trebuchet MS"/>
                <a:ea typeface="Trebuchet MS"/>
                <a:cs typeface="Trebuchet MS"/>
                <a:sym typeface="Trebuchet MS"/>
              </a:rPr>
              <a:t>conditional on the others</a:t>
            </a:r>
          </a:p>
          <a:p>
            <a:pPr marL="571500" marR="0" lvl="0" indent="-55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300" dirty="0">
                <a:latin typeface="Trebuchet MS"/>
                <a:ea typeface="Trebuchet MS"/>
                <a:cs typeface="Trebuchet MS"/>
                <a:sym typeface="Trebuchet MS"/>
              </a:rPr>
              <a:t>Reweighted the synthetic person data according </a:t>
            </a:r>
            <a:r>
              <a:rPr lang="en-US" sz="2300" dirty="0" smtClean="0">
                <a:latin typeface="Trebuchet MS"/>
                <a:ea typeface="Trebuchet MS"/>
                <a:cs typeface="Trebuchet MS"/>
                <a:sym typeface="Trebuchet MS"/>
              </a:rPr>
              <a:t>to </a:t>
            </a:r>
            <a:r>
              <a:rPr lang="en-US" sz="2300" dirty="0">
                <a:latin typeface="Trebuchet MS"/>
                <a:ea typeface="Trebuchet MS"/>
                <a:cs typeface="Trebuchet MS"/>
                <a:sym typeface="Trebuchet MS"/>
              </a:rPr>
              <a:t>ACS tables to match </a:t>
            </a:r>
            <a:r>
              <a:rPr lang="en-US" sz="2300" dirty="0" smtClean="0">
                <a:latin typeface="Trebuchet MS"/>
                <a:ea typeface="Trebuchet MS"/>
                <a:cs typeface="Trebuchet MS"/>
                <a:sym typeface="Trebuchet MS"/>
              </a:rPr>
              <a:t>the distribution </a:t>
            </a:r>
            <a:r>
              <a:rPr lang="en-US" sz="2300" dirty="0">
                <a:latin typeface="Trebuchet MS"/>
                <a:ea typeface="Trebuchet MS"/>
                <a:cs typeface="Trebuchet MS"/>
                <a:sym typeface="Trebuchet MS"/>
              </a:rPr>
              <a:t>of age, income, </a:t>
            </a:r>
            <a:r>
              <a:rPr lang="en-US" sz="2300" dirty="0" smtClean="0">
                <a:latin typeface="Trebuchet MS"/>
                <a:ea typeface="Trebuchet MS"/>
                <a:cs typeface="Trebuchet MS"/>
                <a:sym typeface="Trebuchet MS"/>
              </a:rPr>
              <a:t>etc. in </a:t>
            </a:r>
            <a:r>
              <a:rPr lang="en-US" sz="2300" dirty="0">
                <a:latin typeface="Trebuchet MS"/>
                <a:ea typeface="Trebuchet MS"/>
                <a:cs typeface="Trebuchet MS"/>
                <a:sym typeface="Trebuchet MS"/>
              </a:rPr>
              <a:t>each zip code tabulated area.</a:t>
            </a:r>
          </a:p>
          <a:p>
            <a:pPr marL="571500" marR="0" lvl="0" indent="-55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300" dirty="0">
                <a:latin typeface="Trebuchet MS"/>
                <a:ea typeface="Trebuchet MS"/>
                <a:cs typeface="Trebuchet MS"/>
                <a:sym typeface="Trebuchet MS"/>
              </a:rPr>
              <a:t>Computed summaries by high school </a:t>
            </a:r>
            <a:r>
              <a:rPr lang="en-US" sz="2300" dirty="0" smtClean="0">
                <a:latin typeface="Trebuchet MS"/>
                <a:ea typeface="Trebuchet MS"/>
                <a:cs typeface="Trebuchet MS"/>
                <a:sym typeface="Trebuchet MS"/>
              </a:rPr>
              <a:t>boundaries</a:t>
            </a:r>
            <a:endParaRPr lang="en-US" sz="23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67"/>
          <p:cNvSpPr txBox="1"/>
          <p:nvPr/>
        </p:nvSpPr>
        <p:spPr>
          <a:xfrm>
            <a:off x="16004026" y="28185781"/>
            <a:ext cx="1821600" cy="116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❖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Show counts for each</a:t>
            </a:r>
            <a:r>
              <a:rPr lang="en-US" sz="1400" dirty="0">
                <a:latin typeface="Trebuchet MS"/>
                <a:ea typeface="Trebuchet MS"/>
                <a:cs typeface="Trebuchet MS"/>
                <a:sym typeface="Trebuchet MS"/>
              </a:rPr>
              <a:t> student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focus by school boundary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" name="Shape 268"/>
          <p:cNvGrpSpPr/>
          <p:nvPr/>
        </p:nvGrpSpPr>
        <p:grpSpPr>
          <a:xfrm>
            <a:off x="27810793" y="9587381"/>
            <a:ext cx="6252209" cy="3558009"/>
            <a:chOff x="0" y="92148"/>
            <a:chExt cx="6252209" cy="3558009"/>
          </a:xfrm>
        </p:grpSpPr>
        <p:sp>
          <p:nvSpPr>
            <p:cNvPr id="205" name="Shape 269"/>
            <p:cNvSpPr/>
            <p:nvPr/>
          </p:nvSpPr>
          <p:spPr>
            <a:xfrm>
              <a:off x="0" y="92148"/>
              <a:ext cx="6252209" cy="1167952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6"/>
                </a:gs>
                <a:gs pos="100000">
                  <a:schemeClr val="accent6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" name="Shape 270"/>
            <p:cNvSpPr txBox="1"/>
            <p:nvPr/>
          </p:nvSpPr>
          <p:spPr>
            <a:xfrm>
              <a:off x="57015" y="149164"/>
              <a:ext cx="6138180" cy="1053921"/>
            </a:xfrm>
            <a:prstGeom prst="rect">
              <a:avLst/>
            </a:prstGeom>
            <a:noFill/>
            <a:ln>
              <a:noFill/>
            </a:ln>
          </p:spPr>
          <p:txBody>
            <a:bodyPr lIns="83800" tIns="83800" rIns="83800" bIns="83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Shades of green = relatively good  (light) to good dark)</a:t>
              </a:r>
            </a:p>
          </p:txBody>
        </p:sp>
        <p:sp>
          <p:nvSpPr>
            <p:cNvPr id="207" name="Shape 271"/>
            <p:cNvSpPr/>
            <p:nvPr/>
          </p:nvSpPr>
          <p:spPr>
            <a:xfrm>
              <a:off x="0" y="1284683"/>
              <a:ext cx="6252209" cy="1167952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" name="Shape 272"/>
            <p:cNvSpPr txBox="1"/>
            <p:nvPr/>
          </p:nvSpPr>
          <p:spPr>
            <a:xfrm>
              <a:off x="57015" y="1341699"/>
              <a:ext cx="6138180" cy="1053921"/>
            </a:xfrm>
            <a:prstGeom prst="rect">
              <a:avLst/>
            </a:prstGeom>
            <a:noFill/>
            <a:ln>
              <a:noFill/>
            </a:ln>
          </p:spPr>
          <p:txBody>
            <a:bodyPr lIns="83800" tIns="83800" rIns="83800" bIns="83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Red = bad; e.g., high % of students with depressive symptoms</a:t>
              </a:r>
            </a:p>
          </p:txBody>
        </p:sp>
        <p:sp>
          <p:nvSpPr>
            <p:cNvPr id="209" name="Shape 273"/>
            <p:cNvSpPr/>
            <p:nvPr/>
          </p:nvSpPr>
          <p:spPr>
            <a:xfrm>
              <a:off x="0" y="2482206"/>
              <a:ext cx="6252209" cy="1167952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4"/>
                </a:gs>
                <a:gs pos="100000">
                  <a:schemeClr val="accent4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" name="Shape 274"/>
            <p:cNvSpPr txBox="1"/>
            <p:nvPr/>
          </p:nvSpPr>
          <p:spPr>
            <a:xfrm>
              <a:off x="57015" y="2539221"/>
              <a:ext cx="6138180" cy="1053921"/>
            </a:xfrm>
            <a:prstGeom prst="rect">
              <a:avLst/>
            </a:prstGeom>
            <a:noFill/>
            <a:ln>
              <a:noFill/>
            </a:ln>
          </p:spPr>
          <p:txBody>
            <a:bodyPr lIns="83800" tIns="83800" rIns="83800" bIns="83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Shades of gold = in the middle from light gold (top middle) to dark gold (bottom middle)</a:t>
              </a:r>
            </a:p>
          </p:txBody>
        </p:sp>
      </p:grpSp>
      <p:cxnSp>
        <p:nvCxnSpPr>
          <p:cNvPr id="211" name="Shape 275"/>
          <p:cNvCxnSpPr/>
          <p:nvPr/>
        </p:nvCxnSpPr>
        <p:spPr>
          <a:xfrm>
            <a:off x="10314939" y="27076396"/>
            <a:ext cx="0" cy="2570113"/>
          </a:xfrm>
          <a:prstGeom prst="straightConnector1">
            <a:avLst/>
          </a:prstGeom>
          <a:noFill/>
          <a:ln w="38100" cap="flat" cmpd="sng">
            <a:solidFill>
              <a:srgbClr val="3E6EC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Shape 276"/>
          <p:cNvCxnSpPr/>
          <p:nvPr/>
        </p:nvCxnSpPr>
        <p:spPr>
          <a:xfrm>
            <a:off x="11849100" y="27079378"/>
            <a:ext cx="0" cy="2570113"/>
          </a:xfrm>
          <a:prstGeom prst="straightConnector1">
            <a:avLst/>
          </a:prstGeom>
          <a:noFill/>
          <a:ln w="38100" cap="flat" cmpd="sng">
            <a:solidFill>
              <a:srgbClr val="3E6EC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77"/>
          <p:cNvCxnSpPr/>
          <p:nvPr/>
        </p:nvCxnSpPr>
        <p:spPr>
          <a:xfrm>
            <a:off x="14453606" y="27083525"/>
            <a:ext cx="0" cy="2570113"/>
          </a:xfrm>
          <a:prstGeom prst="straightConnector1">
            <a:avLst/>
          </a:prstGeom>
          <a:noFill/>
          <a:ln w="38100" cap="flat" cmpd="sng">
            <a:solidFill>
              <a:srgbClr val="3E6EC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78"/>
          <p:cNvSpPr txBox="1"/>
          <p:nvPr/>
        </p:nvSpPr>
        <p:spPr>
          <a:xfrm>
            <a:off x="8992828" y="27407690"/>
            <a:ext cx="107956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2</a:t>
            </a:r>
          </a:p>
        </p:txBody>
      </p:sp>
      <p:cxnSp>
        <p:nvCxnSpPr>
          <p:cNvPr id="215" name="Shape 279"/>
          <p:cNvCxnSpPr/>
          <p:nvPr/>
        </p:nvCxnSpPr>
        <p:spPr>
          <a:xfrm>
            <a:off x="13013179" y="27070990"/>
            <a:ext cx="0" cy="2570113"/>
          </a:xfrm>
          <a:prstGeom prst="straightConnector1">
            <a:avLst/>
          </a:prstGeom>
          <a:noFill/>
          <a:ln w="38100" cap="flat" cmpd="sng">
            <a:solidFill>
              <a:srgbClr val="3E6EC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" name="Shape 280"/>
          <p:cNvSpPr txBox="1"/>
          <p:nvPr/>
        </p:nvSpPr>
        <p:spPr>
          <a:xfrm>
            <a:off x="10486267" y="27414646"/>
            <a:ext cx="107956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3</a:t>
            </a:r>
          </a:p>
        </p:txBody>
      </p:sp>
      <p:sp>
        <p:nvSpPr>
          <p:cNvPr id="217" name="Shape 281"/>
          <p:cNvSpPr txBox="1"/>
          <p:nvPr/>
        </p:nvSpPr>
        <p:spPr>
          <a:xfrm>
            <a:off x="11993767" y="27413637"/>
            <a:ext cx="107956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5</a:t>
            </a:r>
          </a:p>
        </p:txBody>
      </p:sp>
      <p:sp>
        <p:nvSpPr>
          <p:cNvPr id="218" name="Shape 282"/>
          <p:cNvSpPr txBox="1"/>
          <p:nvPr/>
        </p:nvSpPr>
        <p:spPr>
          <a:xfrm>
            <a:off x="13259618" y="27410590"/>
            <a:ext cx="107956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4</a:t>
            </a:r>
          </a:p>
        </p:txBody>
      </p:sp>
      <p:sp>
        <p:nvSpPr>
          <p:cNvPr id="219" name="Shape 283"/>
          <p:cNvSpPr txBox="1"/>
          <p:nvPr/>
        </p:nvSpPr>
        <p:spPr>
          <a:xfrm>
            <a:off x="14647829" y="27397131"/>
            <a:ext cx="107956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1</a:t>
            </a:r>
          </a:p>
        </p:txBody>
      </p:sp>
      <p:pic>
        <p:nvPicPr>
          <p:cNvPr id="220" name="Shape 284"/>
          <p:cNvPicPr preferRelativeResize="0"/>
          <p:nvPr/>
        </p:nvPicPr>
        <p:blipFill rotWithShape="1">
          <a:blip r:embed="rId12">
            <a:alphaModFix/>
          </a:blip>
          <a:srcRect t="3568"/>
          <a:stretch/>
        </p:blipFill>
        <p:spPr>
          <a:xfrm>
            <a:off x="17697070" y="9110592"/>
            <a:ext cx="9910278" cy="537564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85"/>
          <p:cNvSpPr txBox="1"/>
          <p:nvPr/>
        </p:nvSpPr>
        <p:spPr>
          <a:xfrm>
            <a:off x="29127215" y="15175909"/>
            <a:ext cx="182229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1</a:t>
            </a:r>
          </a:p>
        </p:txBody>
      </p:sp>
      <p:sp>
        <p:nvSpPr>
          <p:cNvPr id="222" name="Shape 286"/>
          <p:cNvSpPr txBox="1"/>
          <p:nvPr/>
        </p:nvSpPr>
        <p:spPr>
          <a:xfrm rot="1839158">
            <a:off x="27610975" y="17752668"/>
            <a:ext cx="1822298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4</a:t>
            </a:r>
          </a:p>
        </p:txBody>
      </p:sp>
      <p:sp>
        <p:nvSpPr>
          <p:cNvPr id="223" name="Shape 287"/>
          <p:cNvSpPr txBox="1"/>
          <p:nvPr/>
        </p:nvSpPr>
        <p:spPr>
          <a:xfrm>
            <a:off x="27191596" y="15528270"/>
            <a:ext cx="182229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5</a:t>
            </a:r>
          </a:p>
        </p:txBody>
      </p:sp>
      <p:sp>
        <p:nvSpPr>
          <p:cNvPr id="224" name="Shape 288"/>
          <p:cNvSpPr txBox="1"/>
          <p:nvPr/>
        </p:nvSpPr>
        <p:spPr>
          <a:xfrm rot="-2537694">
            <a:off x="29516203" y="17494428"/>
            <a:ext cx="1822297" cy="307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3</a:t>
            </a:r>
          </a:p>
        </p:txBody>
      </p:sp>
      <p:sp>
        <p:nvSpPr>
          <p:cNvPr id="225" name="Shape 289"/>
          <p:cNvSpPr txBox="1"/>
          <p:nvPr/>
        </p:nvSpPr>
        <p:spPr>
          <a:xfrm rot="1612880">
            <a:off x="29516203" y="16461506"/>
            <a:ext cx="1822297" cy="307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2</a:t>
            </a:r>
          </a:p>
        </p:txBody>
      </p:sp>
      <p:sp>
        <p:nvSpPr>
          <p:cNvPr id="226" name="Shape 290"/>
          <p:cNvSpPr txBox="1"/>
          <p:nvPr/>
        </p:nvSpPr>
        <p:spPr>
          <a:xfrm>
            <a:off x="20811123" y="18389579"/>
            <a:ext cx="182229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1</a:t>
            </a:r>
          </a:p>
        </p:txBody>
      </p:sp>
      <p:sp>
        <p:nvSpPr>
          <p:cNvPr id="227" name="Shape 291"/>
          <p:cNvSpPr txBox="1"/>
          <p:nvPr/>
        </p:nvSpPr>
        <p:spPr>
          <a:xfrm>
            <a:off x="18555075" y="18742465"/>
            <a:ext cx="182229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5</a:t>
            </a:r>
          </a:p>
        </p:txBody>
      </p:sp>
      <p:sp>
        <p:nvSpPr>
          <p:cNvPr id="228" name="Shape 292"/>
          <p:cNvSpPr txBox="1"/>
          <p:nvPr/>
        </p:nvSpPr>
        <p:spPr>
          <a:xfrm rot="1839158">
            <a:off x="19176051" y="21044582"/>
            <a:ext cx="1822298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4</a:t>
            </a:r>
          </a:p>
        </p:txBody>
      </p:sp>
      <p:sp>
        <p:nvSpPr>
          <p:cNvPr id="229" name="Shape 293"/>
          <p:cNvSpPr txBox="1"/>
          <p:nvPr/>
        </p:nvSpPr>
        <p:spPr>
          <a:xfrm rot="1839158">
            <a:off x="27843172" y="24564246"/>
            <a:ext cx="1822298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4</a:t>
            </a:r>
          </a:p>
        </p:txBody>
      </p:sp>
      <p:sp>
        <p:nvSpPr>
          <p:cNvPr id="230" name="Shape 294"/>
          <p:cNvSpPr txBox="1"/>
          <p:nvPr/>
        </p:nvSpPr>
        <p:spPr>
          <a:xfrm rot="-2537694">
            <a:off x="21260364" y="20648947"/>
            <a:ext cx="1822297" cy="307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3</a:t>
            </a:r>
          </a:p>
        </p:txBody>
      </p:sp>
      <p:sp>
        <p:nvSpPr>
          <p:cNvPr id="231" name="Shape 295"/>
          <p:cNvSpPr txBox="1"/>
          <p:nvPr/>
        </p:nvSpPr>
        <p:spPr>
          <a:xfrm rot="1612880">
            <a:off x="21220264" y="19716179"/>
            <a:ext cx="1822297" cy="307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2</a:t>
            </a:r>
          </a:p>
        </p:txBody>
      </p:sp>
      <p:sp>
        <p:nvSpPr>
          <p:cNvPr id="232" name="Shape 296"/>
          <p:cNvSpPr txBox="1"/>
          <p:nvPr/>
        </p:nvSpPr>
        <p:spPr>
          <a:xfrm>
            <a:off x="29358906" y="21928887"/>
            <a:ext cx="182229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1</a:t>
            </a:r>
          </a:p>
        </p:txBody>
      </p:sp>
      <p:sp>
        <p:nvSpPr>
          <p:cNvPr id="233" name="Shape 297"/>
          <p:cNvSpPr txBox="1"/>
          <p:nvPr/>
        </p:nvSpPr>
        <p:spPr>
          <a:xfrm>
            <a:off x="27184290" y="22201778"/>
            <a:ext cx="182229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5</a:t>
            </a:r>
          </a:p>
        </p:txBody>
      </p:sp>
      <p:sp>
        <p:nvSpPr>
          <p:cNvPr id="234" name="Shape 298"/>
          <p:cNvSpPr txBox="1"/>
          <p:nvPr/>
        </p:nvSpPr>
        <p:spPr>
          <a:xfrm rot="1839158">
            <a:off x="19336111" y="27705071"/>
            <a:ext cx="1822298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4</a:t>
            </a:r>
          </a:p>
        </p:txBody>
      </p:sp>
      <p:sp>
        <p:nvSpPr>
          <p:cNvPr id="235" name="Shape 299"/>
          <p:cNvSpPr txBox="1"/>
          <p:nvPr/>
        </p:nvSpPr>
        <p:spPr>
          <a:xfrm rot="-2537694">
            <a:off x="29770025" y="24205225"/>
            <a:ext cx="1822297" cy="307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3</a:t>
            </a:r>
          </a:p>
        </p:txBody>
      </p:sp>
      <p:sp>
        <p:nvSpPr>
          <p:cNvPr id="236" name="Shape 300"/>
          <p:cNvSpPr txBox="1"/>
          <p:nvPr/>
        </p:nvSpPr>
        <p:spPr>
          <a:xfrm rot="1612880">
            <a:off x="29689559" y="23133742"/>
            <a:ext cx="1822297" cy="307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2</a:t>
            </a:r>
          </a:p>
        </p:txBody>
      </p:sp>
      <p:sp>
        <p:nvSpPr>
          <p:cNvPr id="237" name="Shape 301"/>
          <p:cNvSpPr txBox="1"/>
          <p:nvPr/>
        </p:nvSpPr>
        <p:spPr>
          <a:xfrm>
            <a:off x="18627309" y="25436160"/>
            <a:ext cx="182229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5</a:t>
            </a:r>
          </a:p>
        </p:txBody>
      </p:sp>
      <p:sp>
        <p:nvSpPr>
          <p:cNvPr id="238" name="Shape 302"/>
          <p:cNvSpPr txBox="1"/>
          <p:nvPr/>
        </p:nvSpPr>
        <p:spPr>
          <a:xfrm>
            <a:off x="20825857" y="25082396"/>
            <a:ext cx="182229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1</a:t>
            </a:r>
          </a:p>
        </p:txBody>
      </p:sp>
      <p:sp>
        <p:nvSpPr>
          <p:cNvPr id="239" name="Shape 303"/>
          <p:cNvSpPr txBox="1"/>
          <p:nvPr/>
        </p:nvSpPr>
        <p:spPr>
          <a:xfrm rot="1612880">
            <a:off x="21175137" y="26307625"/>
            <a:ext cx="1822297" cy="307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2</a:t>
            </a:r>
          </a:p>
        </p:txBody>
      </p:sp>
      <p:sp>
        <p:nvSpPr>
          <p:cNvPr id="240" name="Shape 304"/>
          <p:cNvSpPr txBox="1"/>
          <p:nvPr/>
        </p:nvSpPr>
        <p:spPr>
          <a:xfrm rot="-2537694">
            <a:off x="21214240" y="27377671"/>
            <a:ext cx="1822297" cy="307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3</a:t>
            </a:r>
          </a:p>
        </p:txBody>
      </p:sp>
      <p:sp>
        <p:nvSpPr>
          <p:cNvPr id="241" name="Shape 305"/>
          <p:cNvSpPr txBox="1"/>
          <p:nvPr/>
        </p:nvSpPr>
        <p:spPr>
          <a:xfrm>
            <a:off x="29451843" y="28541290"/>
            <a:ext cx="182229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1</a:t>
            </a:r>
          </a:p>
        </p:txBody>
      </p:sp>
      <p:sp>
        <p:nvSpPr>
          <p:cNvPr id="242" name="Shape 306"/>
          <p:cNvSpPr txBox="1"/>
          <p:nvPr/>
        </p:nvSpPr>
        <p:spPr>
          <a:xfrm>
            <a:off x="27155428" y="28814828"/>
            <a:ext cx="182229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5</a:t>
            </a:r>
          </a:p>
        </p:txBody>
      </p:sp>
      <p:sp>
        <p:nvSpPr>
          <p:cNvPr id="243" name="Shape 307"/>
          <p:cNvSpPr txBox="1"/>
          <p:nvPr/>
        </p:nvSpPr>
        <p:spPr>
          <a:xfrm rot="1839158">
            <a:off x="27618144" y="31077021"/>
            <a:ext cx="1822298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4</a:t>
            </a:r>
          </a:p>
        </p:txBody>
      </p:sp>
      <p:sp>
        <p:nvSpPr>
          <p:cNvPr id="244" name="Shape 308"/>
          <p:cNvSpPr txBox="1"/>
          <p:nvPr/>
        </p:nvSpPr>
        <p:spPr>
          <a:xfrm rot="-2537694">
            <a:off x="29785219" y="30777805"/>
            <a:ext cx="1822297" cy="307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3</a:t>
            </a:r>
          </a:p>
        </p:txBody>
      </p:sp>
      <p:sp>
        <p:nvSpPr>
          <p:cNvPr id="245" name="Shape 309"/>
          <p:cNvSpPr txBox="1"/>
          <p:nvPr/>
        </p:nvSpPr>
        <p:spPr>
          <a:xfrm rot="1612880">
            <a:off x="29682844" y="29787954"/>
            <a:ext cx="1822297" cy="307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alewa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2</a:t>
            </a:r>
          </a:p>
        </p:txBody>
      </p:sp>
      <p:pic>
        <p:nvPicPr>
          <p:cNvPr id="246" name="Shape 310"/>
          <p:cNvPicPr preferRelativeResize="0"/>
          <p:nvPr/>
        </p:nvPicPr>
        <p:blipFill rotWithShape="1">
          <a:blip r:embed="rId11">
            <a:alphaModFix/>
          </a:blip>
          <a:srcRect l="-410" t="18692" r="49764" b="7855"/>
          <a:stretch/>
        </p:blipFill>
        <p:spPr>
          <a:xfrm>
            <a:off x="7990179" y="33045475"/>
            <a:ext cx="6899019" cy="561773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311"/>
          <p:cNvSpPr txBox="1"/>
          <p:nvPr/>
        </p:nvSpPr>
        <p:spPr>
          <a:xfrm>
            <a:off x="5505560" y="30019753"/>
            <a:ext cx="2093100" cy="95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❖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Client age focus is mutually exclusive so therapists are not double counted</a:t>
            </a:r>
          </a:p>
        </p:txBody>
      </p:sp>
      <p:pic>
        <p:nvPicPr>
          <p:cNvPr id="248" name="Picture 2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2" y="12350614"/>
            <a:ext cx="16489266" cy="1986330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2" y="17125814"/>
            <a:ext cx="16489266" cy="1986330"/>
          </a:xfrm>
          <a:prstGeom prst="rect">
            <a:avLst/>
          </a:prstGeom>
        </p:spPr>
      </p:pic>
      <p:pic>
        <p:nvPicPr>
          <p:cNvPr id="250" name="Picture 2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3160" y="7270616"/>
            <a:ext cx="16489266" cy="1986330"/>
          </a:xfrm>
          <a:prstGeom prst="rect">
            <a:avLst/>
          </a:prstGeom>
        </p:spPr>
      </p:pic>
      <p:pic>
        <p:nvPicPr>
          <p:cNvPr id="3" name="Picture 2" descr="Screen Shot 2017-07-20 at 11.29.12 A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7080" y="39379804"/>
            <a:ext cx="2671010" cy="2634586"/>
          </a:xfrm>
          <a:prstGeom prst="rect">
            <a:avLst/>
          </a:prstGeom>
        </p:spPr>
      </p:pic>
      <p:sp>
        <p:nvSpPr>
          <p:cNvPr id="252" name="Shape 92"/>
          <p:cNvSpPr txBox="1"/>
          <p:nvPr/>
        </p:nvSpPr>
        <p:spPr>
          <a:xfrm>
            <a:off x="11448302" y="1750575"/>
            <a:ext cx="23784000" cy="317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buSzPct val="25000"/>
              <a:buNone/>
            </a:pPr>
            <a:r>
              <a:rPr lang="en-US" sz="20000" dirty="0" smtClean="0">
                <a:solidFill>
                  <a:srgbClr val="141F22"/>
                </a:solidFill>
                <a:latin typeface="Blanch Caps" charset="0"/>
                <a:ea typeface="Blanch Caps" charset="0"/>
                <a:cs typeface="Blanch Caps" charset="0"/>
              </a:rPr>
              <a:t>Exploring Mental Health Services for Fairfax County Youth</a:t>
            </a:r>
            <a:endParaRPr lang="en-US" sz="20000" dirty="0">
              <a:solidFill>
                <a:srgbClr val="141F22"/>
              </a:solidFill>
              <a:latin typeface="Blanch Caps" charset="0"/>
              <a:ea typeface="Blanch Caps" charset="0"/>
              <a:cs typeface="Blanch Caps" charset="0"/>
            </a:endParaRPr>
          </a:p>
        </p:txBody>
      </p:sp>
      <p:sp>
        <p:nvSpPr>
          <p:cNvPr id="251" name="Shape 104"/>
          <p:cNvSpPr txBox="1"/>
          <p:nvPr/>
        </p:nvSpPr>
        <p:spPr>
          <a:xfrm>
            <a:off x="24914325" y="36129106"/>
            <a:ext cx="12362700" cy="8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F22"/>
              </a:buClr>
              <a:buSzPct val="25000"/>
              <a:buFont typeface="Raleway"/>
              <a:buNone/>
            </a:pPr>
            <a:r>
              <a:rPr lang="en-US" sz="3600" b="0" i="0" u="none" strike="noStrike" cap="none" dirty="0" smtClean="0">
                <a:solidFill>
                  <a:srgbClr val="141F22"/>
                </a:solidFill>
                <a:latin typeface="Raleway"/>
                <a:ea typeface="Raleway"/>
                <a:cs typeface="Raleway"/>
                <a:sym typeface="Raleway"/>
              </a:rPr>
              <a:t>References</a:t>
            </a:r>
            <a:endParaRPr lang="en-US" sz="3600" b="0" i="0" u="none" strike="noStrike" cap="none" dirty="0">
              <a:solidFill>
                <a:srgbClr val="141F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4" name="Picture 2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126960" y="36223402"/>
            <a:ext cx="8111680" cy="97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</TotalTime>
  <Words>1232</Words>
  <Application>Microsoft Macintosh PowerPoint</Application>
  <PresentationFormat>Custom</PresentationFormat>
  <Paragraphs>245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Blanch Caps</vt:lpstr>
      <vt:lpstr>Calibri</vt:lpstr>
      <vt:lpstr>Calibri Light</vt:lpstr>
      <vt:lpstr>Noto Sans Symbols</vt:lpstr>
      <vt:lpstr>Raleway</vt:lpstr>
      <vt:lpstr>Trebuchet MS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xandershanks@yahoo.com</dc:creator>
  <cp:lastModifiedBy>Lerdritsomboon, Chanida</cp:lastModifiedBy>
  <cp:revision>15</cp:revision>
  <cp:lastPrinted>2017-07-20T15:11:02Z</cp:lastPrinted>
  <dcterms:created xsi:type="dcterms:W3CDTF">2017-07-12T21:21:51Z</dcterms:created>
  <dcterms:modified xsi:type="dcterms:W3CDTF">2017-07-21T15:05:40Z</dcterms:modified>
</cp:coreProperties>
</file>